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88" r:id="rId2"/>
    <p:sldId id="515" r:id="rId3"/>
    <p:sldId id="516" r:id="rId4"/>
    <p:sldId id="517" r:id="rId5"/>
    <p:sldId id="518" r:id="rId6"/>
    <p:sldId id="522" r:id="rId7"/>
    <p:sldId id="523" r:id="rId8"/>
    <p:sldId id="525" r:id="rId9"/>
    <p:sldId id="526" r:id="rId10"/>
    <p:sldId id="527" r:id="rId11"/>
    <p:sldId id="519" r:id="rId12"/>
    <p:sldId id="520" r:id="rId13"/>
    <p:sldId id="530" r:id="rId14"/>
    <p:sldId id="531" r:id="rId15"/>
    <p:sldId id="532" r:id="rId16"/>
    <p:sldId id="529" r:id="rId17"/>
    <p:sldId id="514" r:id="rId18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93" d="100"/>
          <a:sy n="93" d="100"/>
        </p:scale>
        <p:origin x="127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8D4AC0-F40A-4EE2-87D6-22BA3F9F640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80215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1024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08CA36-98B7-42CB-967B-C6424E53DA59}" type="slidenum">
              <a:rPr lang="sk-SK" altLang="sk-SK"/>
              <a:pPr>
                <a:spcBef>
                  <a:spcPct val="0"/>
                </a:spcBef>
              </a:pPr>
              <a:t>1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60496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2765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D177D0-01EB-46A6-8A8E-C6E59D518966}" type="slidenum">
              <a:rPr lang="sk-SK" altLang="sk-SK"/>
              <a:pPr>
                <a:spcBef>
                  <a:spcPct val="0"/>
                </a:spcBef>
              </a:pPr>
              <a:t>17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0532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ĺžni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ĺžni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ĺžni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vná spojnic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ovná spojnic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ovná spojnic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Rovná spojnic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Rovná spojnic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Rovná spojnica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ál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ál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ál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ál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ál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22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4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7E979E-F5CA-448E-A554-31F4AA09E8B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92884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89ABA-54A9-41B2-9188-AB7C4659F76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5015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5CF93-A057-450F-8CEA-CD2D8B107EE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8553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F14B4D-8D4B-490E-9C54-9EEEF2DA3B8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6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62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ĺžni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ĺžni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ĺžni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ovná spojnic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ovná spojnic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ovná spojnic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ovná spojnic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ovná spojnic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bdĺžnik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ál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ál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ál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ál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ál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Rovná spojnica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20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1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2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4FBFE6-898B-4BA0-8C85-3D464E2FD3B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04742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C2AE-1B49-45B0-B891-BC49502BAFD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8617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7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3286-1B6F-4526-AE7A-ACA48A5AD8B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0673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E1826D-D238-435B-9BAD-81E15175566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5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831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9A0EA-24BC-4A11-9D18-1AD88FF3FE4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8307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" name="Rovná spojnica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7" name="Rovná spojnica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" name="Rovná spojnica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9" name="Obdĺžnik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vná spojnica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1" name="Ovál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2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C0CAD9-2C80-457E-991D-8E0103D220F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14" name="Zástupný symbol päty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9538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Ovál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ovná spojnica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" name="Obdĺžnik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ovná spojnica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" name="Rovná spojnica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" name="Rovná spojnica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2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5AD8CB-4CBE-48A1-B931-63CD8C57DA2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14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845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28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2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4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532D6F-5B16-4B4A-A735-FA48955C63F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0" r:id="rId4"/>
    <p:sldLayoutId id="2147484281" r:id="rId5"/>
    <p:sldLayoutId id="2147484288" r:id="rId6"/>
    <p:sldLayoutId id="2147484282" r:id="rId7"/>
    <p:sldLayoutId id="2147484289" r:id="rId8"/>
    <p:sldLayoutId id="2147484290" r:id="rId9"/>
    <p:sldLayoutId id="2147484283" r:id="rId10"/>
    <p:sldLayoutId id="21474842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>
              <a:defRPr/>
            </a:pP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9219" name="Zástupný symbol obsahu 2"/>
          <p:cNvSpPr>
            <a:spLocks noGrp="1"/>
          </p:cNvSpPr>
          <p:nvPr>
            <p:ph type="subTitle" idx="1"/>
          </p:nvPr>
        </p:nvSpPr>
        <p:spPr>
          <a:xfrm>
            <a:off x="2286000" y="714375"/>
            <a:ext cx="6462464" cy="5661025"/>
          </a:xfrm>
        </p:spPr>
        <p:txBody>
          <a:bodyPr/>
          <a:lstStyle/>
          <a:p>
            <a:pPr marL="365125" indent="-255588" algn="ctr"/>
            <a:r>
              <a:rPr lang="sk-SK" altLang="sk-SK" sz="5400" dirty="0" smtClean="0">
                <a:solidFill>
                  <a:schemeClr val="tx1"/>
                </a:solidFill>
              </a:rPr>
              <a:t>Iné rodiny, </a:t>
            </a:r>
          </a:p>
          <a:p>
            <a:pPr marL="365125" indent="-255588" algn="ctr"/>
            <a:r>
              <a:rPr lang="sk-SK" altLang="sk-SK" sz="5400" dirty="0" smtClean="0">
                <a:solidFill>
                  <a:schemeClr val="tx1"/>
                </a:solidFill>
              </a:rPr>
              <a:t>iné deti, iní žiaci</a:t>
            </a:r>
          </a:p>
          <a:p>
            <a:pPr marL="365125" indent="-255588" algn="ctr"/>
            <a:r>
              <a:rPr lang="sk-SK" altLang="sk-SK" sz="28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Zamyslenie sa školského psychológa</a:t>
            </a:r>
          </a:p>
          <a:p>
            <a:pPr marL="365125" indent="-255588" algn="ctr"/>
            <a:endParaRPr lang="sk-SK" altLang="sk-SK" sz="2400" dirty="0" smtClean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marL="365125" indent="-255588" algn="ctr"/>
            <a:endParaRPr lang="sk-SK" altLang="sk-SK" sz="2400" dirty="0" smtClean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marL="365125" indent="-255588" algn="ctr"/>
            <a:r>
              <a:rPr lang="sk-SK" altLang="sk-SK" sz="2400" dirty="0" smtClean="0">
                <a:solidFill>
                  <a:schemeClr val="tx1"/>
                </a:solidFill>
              </a:rPr>
              <a:t>Eva Gajdošová</a:t>
            </a:r>
          </a:p>
          <a:p>
            <a:pPr marL="365125" indent="-255588" algn="ctr"/>
            <a:r>
              <a:rPr lang="sk-SK" altLang="sk-SK" sz="2000" b="0" dirty="0" smtClean="0">
                <a:solidFill>
                  <a:schemeClr val="tx1"/>
                </a:solidFill>
              </a:rPr>
              <a:t>Fakulta psychológie,</a:t>
            </a:r>
            <a:br>
              <a:rPr lang="sk-SK" altLang="sk-SK" sz="2000" b="0" dirty="0" smtClean="0">
                <a:solidFill>
                  <a:schemeClr val="tx1"/>
                </a:solidFill>
              </a:rPr>
            </a:br>
            <a:r>
              <a:rPr lang="sk-SK" altLang="sk-SK" sz="2000" b="0" dirty="0" smtClean="0">
                <a:solidFill>
                  <a:schemeClr val="tx1"/>
                </a:solidFill>
              </a:rPr>
              <a:t>Paneurópska vysoká škola</a:t>
            </a:r>
          </a:p>
          <a:p>
            <a:pPr marL="365125" indent="-255588" algn="ctr"/>
            <a:endParaRPr lang="sk-SK" altLang="sk-SK" sz="2000" dirty="0" smtClean="0">
              <a:solidFill>
                <a:schemeClr val="tx1"/>
              </a:solidFill>
            </a:endParaRPr>
          </a:p>
          <a:p>
            <a:pPr marL="365125" indent="-255588" algn="ctr"/>
            <a:r>
              <a:rPr lang="sk-SK" altLang="sk-SK" sz="2000" b="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Cesty k dobrej škole</a:t>
            </a:r>
          </a:p>
          <a:p>
            <a:pPr marL="365125" indent="-255588" algn="ctr"/>
            <a:r>
              <a:rPr lang="sk-SK" altLang="sk-SK" sz="2000" b="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Bratislava, máj 2015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7467600" cy="6120680"/>
          </a:xfrm>
        </p:spPr>
        <p:txBody>
          <a:bodyPr/>
          <a:lstStyle/>
          <a:p>
            <a:pPr>
              <a:defRPr/>
            </a:pPr>
            <a:r>
              <a:rPr lang="sk-SK" b="1" dirty="0" smtClean="0"/>
              <a:t>sme dosť </a:t>
            </a:r>
            <a:r>
              <a:rPr lang="sk-SK" b="1" dirty="0" smtClean="0"/>
              <a:t>agresívni,</a:t>
            </a:r>
            <a:endParaRPr lang="sk-SK" b="1" dirty="0" smtClean="0"/>
          </a:p>
          <a:p>
            <a:pPr>
              <a:defRPr/>
            </a:pPr>
            <a:r>
              <a:rPr lang="sk-SK" b="1" dirty="0" smtClean="0"/>
              <a:t>a sme aj dosť psychicky chorá generácia – veľa z nás má depresie, strachy, obavy, fóbie a možno aj preto je nás veľa </a:t>
            </a:r>
            <a:r>
              <a:rPr lang="sk-SK" b="1" dirty="0" smtClean="0"/>
              <a:t>závislých</a:t>
            </a:r>
            <a:br>
              <a:rPr lang="sk-SK" b="1" dirty="0" smtClean="0"/>
            </a:br>
            <a:r>
              <a:rPr lang="sk-SK" b="1" dirty="0" smtClean="0"/>
              <a:t>– </a:t>
            </a:r>
            <a:r>
              <a:rPr lang="sk-SK" b="1" dirty="0" smtClean="0"/>
              <a:t>na počítačoch, mobiloch, hazarde, </a:t>
            </a:r>
            <a:r>
              <a:rPr lang="sk-SK" b="1" dirty="0" err="1" smtClean="0"/>
              <a:t>dro-gách</a:t>
            </a:r>
            <a:r>
              <a:rPr lang="sk-SK" b="1" dirty="0" smtClean="0"/>
              <a:t>, zvlášť </a:t>
            </a:r>
            <a:r>
              <a:rPr lang="sk-SK" b="1" dirty="0" smtClean="0"/>
              <a:t>alkohole,</a:t>
            </a:r>
            <a:endParaRPr lang="sk-SK" b="1" dirty="0" smtClean="0"/>
          </a:p>
          <a:p>
            <a:pPr>
              <a:defRPr/>
            </a:pPr>
            <a:r>
              <a:rPr lang="sk-SK" b="1" dirty="0" smtClean="0"/>
              <a:t>fakt hodne pijeme, rovnako chlapci, ako aj dievčatá a veľa fajčíme, a na to míňame veľa </a:t>
            </a:r>
            <a:r>
              <a:rPr lang="sk-SK" b="1" dirty="0" smtClean="0"/>
              <a:t>peňazí,</a:t>
            </a:r>
            <a:endParaRPr lang="sk-SK" b="1" dirty="0" smtClean="0"/>
          </a:p>
          <a:p>
            <a:pPr>
              <a:defRPr/>
            </a:pPr>
            <a:r>
              <a:rPr lang="sk-SK" b="1" dirty="0" smtClean="0"/>
              <a:t>začíname veľmi skoro sexuálne </a:t>
            </a:r>
            <a:r>
              <a:rPr lang="sk-SK" b="1" dirty="0" smtClean="0"/>
              <a:t>žiť,</a:t>
            </a:r>
            <a:endParaRPr lang="sk-SK" b="1" dirty="0" smtClean="0"/>
          </a:p>
          <a:p>
            <a:pPr>
              <a:defRPr/>
            </a:pPr>
            <a:r>
              <a:rPr lang="sk-SK" b="1" dirty="0" smtClean="0"/>
              <a:t>rýchlo rezignujeme, vzdávame sa, len čo sa nám dačo </a:t>
            </a:r>
            <a:r>
              <a:rPr lang="sk-SK" b="1" dirty="0" smtClean="0"/>
              <a:t>nedarí,</a:t>
            </a:r>
            <a:endParaRPr lang="sk-SK" b="1" dirty="0" smtClean="0"/>
          </a:p>
          <a:p>
            <a:pPr>
              <a:defRPr/>
            </a:pPr>
            <a:r>
              <a:rPr lang="sk-SK" b="1" dirty="0" smtClean="0"/>
              <a:t>sme leniví, egoistickí, viac materiálne </a:t>
            </a:r>
            <a:r>
              <a:rPr lang="sk-SK" b="1" dirty="0" err="1" smtClean="0"/>
              <a:t>zalo</a:t>
            </a:r>
            <a:r>
              <a:rPr lang="sk-SK" b="1" dirty="0" smtClean="0"/>
              <a:t>-žení </a:t>
            </a:r>
            <a:r>
              <a:rPr lang="sk-SK" b="1" dirty="0" smtClean="0"/>
              <a:t>a radi sa bavíme o </a:t>
            </a:r>
            <a:r>
              <a:rPr lang="sk-SK" b="1" dirty="0" smtClean="0"/>
              <a:t>peniazoch.</a:t>
            </a:r>
          </a:p>
          <a:p>
            <a:pPr marL="0" indent="0">
              <a:buNone/>
              <a:defRPr/>
            </a:pPr>
            <a:r>
              <a:rPr lang="sk-SK" b="1" dirty="0"/>
              <a:t>	</a:t>
            </a:r>
            <a:r>
              <a:rPr lang="sk-SK" b="1" dirty="0" smtClean="0"/>
              <a:t>						        9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            </a:t>
            </a:r>
            <a:r>
              <a:rPr lang="sk-SK" sz="4400" b="1" dirty="0" smtClean="0">
                <a:solidFill>
                  <a:schemeClr val="tx1"/>
                </a:solidFill>
              </a:rPr>
              <a:t>INÉ  DETI, INÍ </a:t>
            </a:r>
            <a:r>
              <a:rPr lang="sk-SK" sz="4400" b="1" dirty="0">
                <a:solidFill>
                  <a:schemeClr val="tx1"/>
                </a:solidFill>
              </a:rPr>
              <a:t>Ž</a:t>
            </a:r>
            <a:r>
              <a:rPr lang="sk-SK" sz="4400" b="1" dirty="0" smtClean="0">
                <a:solidFill>
                  <a:schemeClr val="tx1"/>
                </a:solidFill>
              </a:rPr>
              <a:t>IACI</a:t>
            </a:r>
            <a:endParaRPr lang="sk-SK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49688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b="1" dirty="0" smtClean="0">
                <a:solidFill>
                  <a:srgbClr val="C00000"/>
                </a:solidFill>
              </a:rPr>
              <a:t>A čo o dnešných žiakoch hovoria ich učitelia?</a:t>
            </a:r>
          </a:p>
          <a:p>
            <a:pPr>
              <a:defRPr/>
            </a:pPr>
            <a:r>
              <a:rPr lang="sk-SK" sz="2000" b="1" dirty="0" smtClean="0"/>
              <a:t>ťažko ich motivovať k učeniu, viacerí nemajú záujem učiť sa, sú často nesústredení, apatickí, málo čítajú, majú nízku čitateľská gramotnosť, nedokážu súvisle 10-15 min. hovoriť k učebnej </a:t>
            </a:r>
            <a:r>
              <a:rPr lang="sk-SK" sz="2000" b="1" dirty="0" smtClean="0"/>
              <a:t>látke,</a:t>
            </a:r>
            <a:endParaRPr lang="sk-SK" sz="2000" b="1" dirty="0" smtClean="0"/>
          </a:p>
          <a:p>
            <a:pPr>
              <a:defRPr/>
            </a:pPr>
            <a:r>
              <a:rPr lang="sk-SK" sz="2000" b="1" dirty="0"/>
              <a:t>mnohí žijú vo virtuálnej realite, komunikujú cez internet, cez sociálne siete, a sedia osamelo doma hoci majú na </a:t>
            </a:r>
            <a:r>
              <a:rPr lang="sk-SK" sz="2000" b="1" dirty="0" err="1"/>
              <a:t>facebooku</a:t>
            </a:r>
            <a:r>
              <a:rPr lang="sk-SK" sz="2000" b="1" dirty="0"/>
              <a:t> tisíce priateľov z celého sveta,</a:t>
            </a:r>
          </a:p>
          <a:p>
            <a:pPr>
              <a:defRPr/>
            </a:pPr>
            <a:r>
              <a:rPr lang="sk-SK" sz="2000" b="1" dirty="0" smtClean="0"/>
              <a:t>často </a:t>
            </a:r>
            <a:r>
              <a:rPr lang="sk-SK" sz="2000" b="1" dirty="0"/>
              <a:t>nedokážu rozvážne, pokojne a morálne správne riešiť bežné životné konflikty a záťažové </a:t>
            </a:r>
            <a:r>
              <a:rPr lang="sk-SK" sz="2000" b="1" dirty="0" smtClean="0"/>
              <a:t>situácie,</a:t>
            </a:r>
            <a:endParaRPr lang="sk-SK" sz="2000" b="1" dirty="0"/>
          </a:p>
          <a:p>
            <a:pPr>
              <a:defRPr/>
            </a:pPr>
            <a:r>
              <a:rPr lang="sk-SK" sz="2000" b="1" dirty="0" smtClean="0"/>
              <a:t>neuznávajú akékoľvek obmedzenia, ktoré by im prekážali v užívaní  slobody, majú potrebu všetko skúsiť a „užiť si.“                                                   </a:t>
            </a:r>
            <a:r>
              <a:rPr lang="sk-SK" sz="2000" b="1" dirty="0" smtClean="0"/>
              <a:t>          </a:t>
            </a:r>
            <a:r>
              <a:rPr lang="sk-SK" sz="2000" b="1" dirty="0" smtClean="0"/>
              <a:t>10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sz="2000" b="1" dirty="0" smtClean="0"/>
              <a:t>                                                                                              </a:t>
            </a:r>
            <a:endParaRPr lang="sk-SK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632848" cy="4873625"/>
          </a:xfrm>
        </p:spPr>
        <p:txBody>
          <a:bodyPr/>
          <a:lstStyle/>
          <a:p>
            <a:pPr>
              <a:defRPr/>
            </a:pPr>
            <a:r>
              <a:rPr lang="sk-SK" b="1" dirty="0" smtClean="0"/>
              <a:t>robia vážne chyby pri komunikácii s inými, najmä pre  nedostatok empatie a </a:t>
            </a:r>
            <a:r>
              <a:rPr lang="sk-SK" b="1" dirty="0" err="1" smtClean="0"/>
              <a:t>spoločen-ského</a:t>
            </a:r>
            <a:r>
              <a:rPr lang="sk-SK" b="1" dirty="0" smtClean="0"/>
              <a:t> taktu,</a:t>
            </a:r>
            <a:endParaRPr lang="sk-SK" b="1" dirty="0" smtClean="0"/>
          </a:p>
          <a:p>
            <a:pPr>
              <a:defRPr/>
            </a:pPr>
            <a:r>
              <a:rPr lang="sk-SK" b="1" dirty="0" smtClean="0"/>
              <a:t>sú voči </a:t>
            </a:r>
            <a:r>
              <a:rPr lang="sk-SK" b="1" dirty="0"/>
              <a:t>sebe čím ďalej tým viac agresívni, vedome odmietajú a šikanujú svojich </a:t>
            </a:r>
            <a:r>
              <a:rPr lang="sk-SK" b="1" dirty="0" smtClean="0"/>
              <a:t>spolu-žiakov</a:t>
            </a:r>
            <a:r>
              <a:rPr lang="sk-SK" b="1" dirty="0"/>
              <a:t>, ktorí sú </a:t>
            </a:r>
            <a:r>
              <a:rPr lang="sk-SK" b="1" dirty="0" smtClean="0"/>
              <a:t>odlišní,</a:t>
            </a:r>
            <a:endParaRPr lang="sk-SK" b="1" dirty="0"/>
          </a:p>
          <a:p>
            <a:pPr>
              <a:defRPr/>
            </a:pPr>
            <a:r>
              <a:rPr lang="sk-SK" b="1" dirty="0" smtClean="0"/>
              <a:t>je u nich nárast </a:t>
            </a:r>
            <a:r>
              <a:rPr lang="sk-SK" b="1" dirty="0"/>
              <a:t>sociálno-patologických </a:t>
            </a:r>
            <a:r>
              <a:rPr lang="sk-SK" b="1" dirty="0" smtClean="0"/>
              <a:t>ja-</a:t>
            </a:r>
            <a:r>
              <a:rPr lang="sk-SK" b="1" dirty="0" err="1" smtClean="0"/>
              <a:t>vov</a:t>
            </a:r>
            <a:r>
              <a:rPr lang="sk-SK" b="1" dirty="0" smtClean="0"/>
              <a:t> </a:t>
            </a:r>
            <a:r>
              <a:rPr lang="sk-SK" b="1" dirty="0" smtClean="0"/>
              <a:t>ako napr. </a:t>
            </a:r>
            <a:r>
              <a:rPr lang="sk-SK" b="1" dirty="0"/>
              <a:t>záškoláctvo, úteky z </a:t>
            </a:r>
            <a:r>
              <a:rPr lang="sk-SK" b="1" dirty="0" smtClean="0"/>
              <a:t>domu, </a:t>
            </a:r>
            <a:r>
              <a:rPr lang="sk-SK" b="1" dirty="0" err="1" smtClean="0"/>
              <a:t>kyberšikana</a:t>
            </a:r>
            <a:r>
              <a:rPr lang="sk-SK" b="1" dirty="0"/>
              <a:t>, </a:t>
            </a:r>
            <a:r>
              <a:rPr lang="sk-SK" b="1" dirty="0" smtClean="0"/>
              <a:t>látkové </a:t>
            </a:r>
            <a:r>
              <a:rPr lang="sk-SK" b="1" dirty="0"/>
              <a:t>a nelátkové závislosti, intolerancia </a:t>
            </a:r>
            <a:r>
              <a:rPr lang="sk-SK" b="1" dirty="0" smtClean="0"/>
              <a:t>a </a:t>
            </a:r>
            <a:r>
              <a:rPr lang="sk-SK" b="1" dirty="0"/>
              <a:t>rasizmus, </a:t>
            </a:r>
            <a:r>
              <a:rPr lang="sk-SK" b="1" dirty="0" smtClean="0"/>
              <a:t>kriminalita</a:t>
            </a:r>
          </a:p>
          <a:p>
            <a:pPr>
              <a:defRPr/>
            </a:pPr>
            <a:endParaRPr lang="sk-SK" sz="2800" b="1" dirty="0" smtClean="0"/>
          </a:p>
          <a:p>
            <a:pPr marL="0" indent="0">
              <a:buNone/>
              <a:defRPr/>
            </a:pPr>
            <a:endParaRPr lang="sk-SK" sz="2800" b="1" dirty="0"/>
          </a:p>
          <a:p>
            <a:pPr marL="0" indent="0">
              <a:buNone/>
              <a:defRPr/>
            </a:pPr>
            <a:r>
              <a:rPr lang="sk-SK" sz="2800" b="1" dirty="0" smtClean="0"/>
              <a:t>                                				     11</a:t>
            </a:r>
            <a:endParaRPr lang="sk-SK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k-SK" sz="4400" b="1" dirty="0" smtClean="0">
                <a:solidFill>
                  <a:schemeClr val="tx1"/>
                </a:solidFill>
              </a:rPr>
              <a:t>úloha školy</a:t>
            </a:r>
            <a:endParaRPr lang="sk-SK" sz="4400" b="1" dirty="0">
              <a:solidFill>
                <a:schemeClr val="tx1"/>
              </a:solidFill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288" y="1052736"/>
            <a:ext cx="7529512" cy="5616624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b="1" dirty="0" smtClean="0">
                <a:solidFill>
                  <a:srgbClr val="C00000"/>
                </a:solidFill>
              </a:rPr>
              <a:t>A čo škola pri výchove a vzdelávaní tejto </a:t>
            </a:r>
            <a:r>
              <a:rPr lang="sk-SK" b="1" dirty="0" smtClean="0">
                <a:solidFill>
                  <a:srgbClr val="C00000"/>
                </a:solidFill>
              </a:rPr>
              <a:t>no-vej </a:t>
            </a:r>
            <a:r>
              <a:rPr lang="sk-SK" b="1" dirty="0" smtClean="0">
                <a:solidFill>
                  <a:srgbClr val="C00000"/>
                </a:solidFill>
              </a:rPr>
              <a:t>generácie </a:t>
            </a:r>
            <a:r>
              <a:rPr lang="sk-SK" b="1" dirty="0" smtClean="0">
                <a:solidFill>
                  <a:srgbClr val="C00000"/>
                </a:solidFill>
              </a:rPr>
              <a:t>žiakov?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sz="1800" b="1" dirty="0" smtClean="0"/>
              <a:t>Dobrá </a:t>
            </a:r>
            <a:r>
              <a:rPr lang="sk-SK" sz="1800" b="1" dirty="0" smtClean="0"/>
              <a:t>škola: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sz="1800" b="1" dirty="0" smtClean="0"/>
              <a:t>to </a:t>
            </a:r>
            <a:r>
              <a:rPr lang="sk-SK" sz="1800" b="1" dirty="0"/>
              <a:t>sú nielen nové vedomosti získané novými postupmi a prístupmi, </a:t>
            </a:r>
            <a:r>
              <a:rPr lang="sk-SK" sz="1800" b="1" dirty="0" smtClean="0"/>
              <a:t>školská úspešnosť, prospech, </a:t>
            </a:r>
            <a:r>
              <a:rPr lang="sk-SK" sz="1800" b="1" dirty="0" smtClean="0"/>
              <a:t>úspechy</a:t>
            </a:r>
            <a:br>
              <a:rPr lang="sk-SK" sz="1800" b="1" dirty="0" smtClean="0"/>
            </a:br>
            <a:r>
              <a:rPr lang="sk-SK" sz="1800" b="1" dirty="0" smtClean="0"/>
              <a:t>v </a:t>
            </a:r>
            <a:r>
              <a:rPr lang="sk-SK" sz="1800" b="1" dirty="0" smtClean="0"/>
              <a:t>olympiádach, vynikajúco materiálne vybavená škola,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sz="1800" b="1" dirty="0" smtClean="0"/>
              <a:t>to </a:t>
            </a:r>
            <a:r>
              <a:rPr lang="sk-SK" sz="1800" b="1" dirty="0"/>
              <a:t>je aj dobrá </a:t>
            </a:r>
            <a:r>
              <a:rPr lang="sk-SK" sz="1800" b="1" dirty="0" smtClean="0"/>
              <a:t>spolupráca </a:t>
            </a:r>
            <a:r>
              <a:rPr lang="sk-SK" sz="1800" b="1" dirty="0"/>
              <a:t>učiteľ-rodič</a:t>
            </a:r>
            <a:r>
              <a:rPr lang="sk-SK" sz="1800" b="1" dirty="0" smtClean="0"/>
              <a:t>, </a:t>
            </a:r>
            <a:r>
              <a:rPr lang="sk-SK" sz="1800" b="1" dirty="0" smtClean="0"/>
              <a:t>škola-rodina, </a:t>
            </a:r>
            <a:endParaRPr lang="sk-SK" sz="1800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sz="1800" b="1" dirty="0" smtClean="0"/>
              <a:t>kvalitné </a:t>
            </a:r>
            <a:r>
              <a:rPr lang="sk-SK" sz="1800" b="1" dirty="0"/>
              <a:t>medziľudské vzťahy v škole</a:t>
            </a:r>
            <a:r>
              <a:rPr lang="sk-SK" sz="1800" b="1" dirty="0" smtClean="0"/>
              <a:t>,</a:t>
            </a:r>
            <a:endParaRPr lang="sk-SK" sz="1800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sz="1800" b="1" dirty="0" smtClean="0"/>
              <a:t>efektívny </a:t>
            </a:r>
            <a:r>
              <a:rPr lang="sk-SK" sz="1800" b="1" dirty="0"/>
              <a:t>personálny </a:t>
            </a:r>
            <a:r>
              <a:rPr lang="sk-SK" sz="1800" b="1" dirty="0" err="1"/>
              <a:t>managment</a:t>
            </a:r>
            <a:r>
              <a:rPr lang="sk-SK" sz="1800" b="1" dirty="0" smtClean="0"/>
              <a:t>,</a:t>
            </a:r>
            <a:endParaRPr lang="sk-SK" sz="1800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sz="1800" b="1" dirty="0" smtClean="0"/>
              <a:t>podporujúca </a:t>
            </a:r>
            <a:r>
              <a:rPr lang="sk-SK" sz="1800" b="1" dirty="0"/>
              <a:t>sociálna klíma v triedach</a:t>
            </a:r>
            <a:r>
              <a:rPr lang="sk-SK" sz="1800" b="1" dirty="0" smtClean="0"/>
              <a:t>,</a:t>
            </a:r>
            <a:endParaRPr lang="sk-SK" sz="1800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sz="1800" b="1" dirty="0" smtClean="0"/>
              <a:t>výchova </a:t>
            </a:r>
            <a:r>
              <a:rPr lang="sk-SK" sz="1800" b="1" dirty="0"/>
              <a:t>humánnych postojov, hodnôt, názorov na život, učenie sa zvládať stres a správne riešiť konflikty, </a:t>
            </a:r>
            <a:endParaRPr lang="sk-SK" sz="1800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sz="1800" b="1" dirty="0" smtClean="0"/>
              <a:t>podpora a rozvíjanie takých </a:t>
            </a:r>
            <a:r>
              <a:rPr lang="sk-SK" sz="1800" b="1" dirty="0"/>
              <a:t>osobnostných kvalít ako </a:t>
            </a:r>
            <a:r>
              <a:rPr lang="sk-SK" sz="1800" b="1" dirty="0" err="1" smtClean="0"/>
              <a:t>al-truizmus</a:t>
            </a:r>
            <a:r>
              <a:rPr lang="sk-SK" sz="1800" b="1" dirty="0"/>
              <a:t>, tolerancia k odlišnostiam, súdržnosť, </a:t>
            </a:r>
            <a:r>
              <a:rPr lang="sk-SK" sz="1800" b="1" dirty="0" err="1" smtClean="0"/>
              <a:t>spoluprá</a:t>
            </a:r>
            <a:r>
              <a:rPr lang="sk-SK" sz="1800" b="1" dirty="0" smtClean="0"/>
              <a:t>-</a:t>
            </a:r>
            <a:br>
              <a:rPr lang="sk-SK" sz="1800" b="1" dirty="0" smtClean="0"/>
            </a:br>
            <a:r>
              <a:rPr lang="sk-SK" sz="1800" b="1" dirty="0" err="1" smtClean="0"/>
              <a:t>ca</a:t>
            </a:r>
            <a:r>
              <a:rPr lang="sk-SK" sz="1800" b="1" dirty="0"/>
              <a:t>, láska k blížnemu, odpúšťanie, rešpektovanie </a:t>
            </a:r>
            <a:r>
              <a:rPr lang="sk-SK" sz="1800" b="1" dirty="0" smtClean="0"/>
              <a:t>inakosti,</a:t>
            </a:r>
            <a:br>
              <a:rPr lang="sk-SK" sz="1800" b="1" dirty="0" smtClean="0"/>
            </a:br>
            <a:r>
              <a:rPr lang="sk-SK" sz="1800" b="1" dirty="0" smtClean="0"/>
              <a:t>a </a:t>
            </a:r>
            <a:r>
              <a:rPr lang="sk-SK" sz="1800" b="1" dirty="0"/>
              <a:t>dobrá sociálna komunikácia</a:t>
            </a:r>
            <a:r>
              <a:rPr lang="sk-SK" sz="1800" b="1" dirty="0" smtClean="0"/>
              <a:t>.</a:t>
            </a:r>
          </a:p>
          <a:p>
            <a:pPr marL="0" indent="0">
              <a:buNone/>
              <a:defRPr/>
            </a:pPr>
            <a:r>
              <a:rPr lang="sk-SK" sz="1800" b="1" dirty="0" smtClean="0"/>
              <a:t>							          12</a:t>
            </a:r>
            <a:endParaRPr lang="sk-SK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632848" cy="5400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sz="2800" b="1" dirty="0" smtClean="0"/>
              <a:t>Je </a:t>
            </a:r>
            <a:r>
              <a:rPr lang="sk-SK" sz="2800" b="1" dirty="0"/>
              <a:t>tu čas vytvárať </a:t>
            </a:r>
            <a:r>
              <a:rPr lang="sk-SK" sz="2800" b="1" dirty="0" smtClean="0"/>
              <a:t>zo školy </a:t>
            </a:r>
            <a:r>
              <a:rPr lang="sk-SK" sz="2800" b="1" dirty="0" smtClean="0"/>
              <a:t>priestor,</a:t>
            </a:r>
            <a:br>
              <a:rPr lang="sk-SK" sz="2800" b="1" dirty="0" smtClean="0"/>
            </a:br>
            <a:r>
              <a:rPr lang="sk-SK" sz="2800" b="1" dirty="0" smtClean="0"/>
              <a:t>kde </a:t>
            </a:r>
            <a:r>
              <a:rPr lang="sk-SK" sz="2800" b="1" dirty="0"/>
              <a:t>chodia deti radi, kde nachádzajú príjemné nestresové prostredie, kde </a:t>
            </a:r>
            <a:r>
              <a:rPr lang="sk-SK" sz="2800" b="1" dirty="0" smtClean="0"/>
              <a:t>si</a:t>
            </a:r>
            <a:br>
              <a:rPr lang="sk-SK" sz="2800" b="1" dirty="0" smtClean="0"/>
            </a:br>
            <a:r>
              <a:rPr lang="sk-SK" sz="2800" b="1" dirty="0" smtClean="0"/>
              <a:t>s </a:t>
            </a:r>
            <a:r>
              <a:rPr lang="sk-SK" sz="2800" b="1" dirty="0"/>
              <a:t>radosťou osvojujú nové </a:t>
            </a:r>
            <a:r>
              <a:rPr lang="sk-SK" sz="2800" b="1" dirty="0" smtClean="0"/>
              <a:t>poznatky,</a:t>
            </a:r>
            <a:br>
              <a:rPr lang="sk-SK" sz="2800" b="1" dirty="0" smtClean="0"/>
            </a:br>
            <a:r>
              <a:rPr lang="sk-SK" sz="2800" b="1" dirty="0" smtClean="0"/>
              <a:t>kde </a:t>
            </a:r>
            <a:r>
              <a:rPr lang="sk-SK" sz="2800" b="1" dirty="0"/>
              <a:t>sa dodržiava rešpekt voči </a:t>
            </a:r>
            <a:r>
              <a:rPr lang="sk-SK" sz="2800" b="1" dirty="0" smtClean="0"/>
              <a:t>žiakom</a:t>
            </a:r>
            <a:br>
              <a:rPr lang="sk-SK" sz="2800" b="1" dirty="0" smtClean="0"/>
            </a:br>
            <a:r>
              <a:rPr lang="sk-SK" sz="2800" b="1" dirty="0" smtClean="0"/>
              <a:t>aj </a:t>
            </a:r>
            <a:r>
              <a:rPr lang="sk-SK" sz="2800" b="1" dirty="0"/>
              <a:t>učiteľom, kde je tento vzťah </a:t>
            </a:r>
            <a:r>
              <a:rPr lang="sk-SK" sz="2800" b="1" dirty="0" smtClean="0"/>
              <a:t>založený </a:t>
            </a:r>
            <a:r>
              <a:rPr lang="sk-SK" sz="2800" b="1" dirty="0"/>
              <a:t>na porozumení, dôvere, úprimnosti, </a:t>
            </a:r>
            <a:r>
              <a:rPr lang="sk-SK" sz="2800" b="1" dirty="0" smtClean="0"/>
              <a:t>partnerstve</a:t>
            </a:r>
            <a:r>
              <a:rPr lang="sk-SK" sz="2800" b="1" dirty="0"/>
              <a:t>, kde učitelia idú </a:t>
            </a:r>
            <a:r>
              <a:rPr lang="sk-SK" sz="2800" b="1" dirty="0" smtClean="0"/>
              <a:t>príkladom.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sk-SK" sz="2800" b="1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sk-SK" sz="2800" b="1" dirty="0"/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lang="sk-SK" sz="2800" b="1" dirty="0" smtClean="0"/>
              <a:t>13</a:t>
            </a:r>
            <a:endParaRPr lang="sk-SK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7992888" cy="48736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sz="2200" b="1" dirty="0"/>
              <a:t>Znamená to v prvom rade dať do škôl tímy </a:t>
            </a:r>
            <a:r>
              <a:rPr lang="sk-SK" sz="2200" b="1" dirty="0" smtClean="0"/>
              <a:t>odbor-</a:t>
            </a:r>
            <a:r>
              <a:rPr lang="sk-SK" sz="2200" b="1" dirty="0" err="1" smtClean="0"/>
              <a:t>níkov</a:t>
            </a:r>
            <a:r>
              <a:rPr lang="sk-SK" sz="2200" b="1" dirty="0"/>
              <a:t>, v prvej etape aspoň školského </a:t>
            </a:r>
            <a:r>
              <a:rPr lang="sk-SK" sz="2200" b="1" dirty="0" smtClean="0"/>
              <a:t>psychológa</a:t>
            </a:r>
            <a:br>
              <a:rPr lang="sk-SK" sz="2200" b="1" dirty="0" smtClean="0"/>
            </a:br>
            <a:r>
              <a:rPr lang="sk-SK" sz="2200" b="1" dirty="0" smtClean="0"/>
              <a:t>a špeciálneho </a:t>
            </a:r>
            <a:r>
              <a:rPr lang="sk-SK" sz="2200" b="1" dirty="0"/>
              <a:t>pedagóga, ktorí by </a:t>
            </a:r>
            <a:r>
              <a:rPr lang="sk-SK" sz="2200" b="1" dirty="0" smtClean="0"/>
              <a:t>učiteľov</a:t>
            </a:r>
            <a:r>
              <a:rPr lang="sk-SK" sz="2200" b="1" dirty="0" smtClean="0"/>
              <a:t>: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sk-SK" sz="2200" b="1" dirty="0" smtClean="0"/>
              <a:t>odbremeňovali </a:t>
            </a:r>
            <a:r>
              <a:rPr lang="sk-SK" sz="2200" b="1" dirty="0"/>
              <a:t>od výchovných problémov, </a:t>
            </a:r>
            <a:endParaRPr lang="sk-SK" sz="2200" b="1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sk-SK" sz="2200" b="1" dirty="0" smtClean="0"/>
              <a:t>riešili </a:t>
            </a:r>
            <a:r>
              <a:rPr lang="sk-SK" sz="2200" b="1" dirty="0"/>
              <a:t>by nielen poruchy žiakov v učení a poruchy správaní, </a:t>
            </a:r>
            <a:endParaRPr lang="sk-SK" sz="2200" b="1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sk-SK" sz="2200" b="1" dirty="0" smtClean="0"/>
              <a:t>ale  </a:t>
            </a:r>
            <a:r>
              <a:rPr lang="sk-SK" sz="2200" b="1" dirty="0"/>
              <a:t>by sa  s deťmi veľa rozprávali, preberali s nimi rôzne životné témy, debatovali, diskutovali, a to </a:t>
            </a:r>
            <a:r>
              <a:rPr lang="sk-SK" sz="2200" b="1" dirty="0" smtClean="0"/>
              <a:t>in-</a:t>
            </a:r>
            <a:r>
              <a:rPr lang="sk-SK" sz="2200" b="1" dirty="0" err="1" smtClean="0"/>
              <a:t>dividuálne</a:t>
            </a:r>
            <a:r>
              <a:rPr lang="sk-SK" sz="2200" b="1" dirty="0"/>
              <a:t>, v skupinách, v triedach, </a:t>
            </a:r>
            <a:endParaRPr lang="sk-SK" sz="2200" b="1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sk-SK" sz="2200" b="1" dirty="0" smtClean="0"/>
              <a:t>kamarátsky </a:t>
            </a:r>
            <a:r>
              <a:rPr lang="sk-SK" sz="2200" b="1" dirty="0"/>
              <a:t>ich usmerňovali, </a:t>
            </a:r>
            <a:endParaRPr lang="sk-SK" sz="2200" b="1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sk-SK" sz="2200" b="1" dirty="0" smtClean="0"/>
              <a:t>pomáhali zvládnuť konflikty, problémy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sk-SK" sz="2200" b="1" dirty="0" smtClean="0"/>
              <a:t>dávali </a:t>
            </a:r>
            <a:r>
              <a:rPr lang="sk-SK" sz="2200" b="1" dirty="0"/>
              <a:t>im nádej, oporu, pomoc, radu, </a:t>
            </a:r>
            <a:r>
              <a:rPr lang="sk-SK" sz="2200" b="1" dirty="0" smtClean="0"/>
              <a:t>podporu, </a:t>
            </a:r>
            <a:r>
              <a:rPr lang="sk-SK" sz="2200" b="1" dirty="0" smtClean="0"/>
              <a:t>usmerňovali </a:t>
            </a:r>
            <a:r>
              <a:rPr lang="sk-SK" sz="2200" b="1" dirty="0" smtClean="0"/>
              <a:t>ich pri výbere profesie, školy, partnera,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sk-SK" sz="2200" b="1" dirty="0" smtClean="0"/>
              <a:t>a</a:t>
            </a:r>
            <a:r>
              <a:rPr lang="sk-SK" sz="2200" b="1" dirty="0"/>
              <a:t> zároveň pracovali aj s rodinami a rodičmi</a:t>
            </a:r>
            <a:r>
              <a:rPr lang="sk-SK" sz="2200" dirty="0" smtClean="0"/>
              <a:t>.</a:t>
            </a:r>
          </a:p>
          <a:p>
            <a:pPr marL="0" indent="0" algn="r">
              <a:buNone/>
              <a:defRPr/>
            </a:pPr>
            <a:r>
              <a:rPr lang="sk-SK" sz="2200" b="1" dirty="0" smtClean="0"/>
              <a:t>14</a:t>
            </a:r>
            <a:endParaRPr lang="sk-SK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7467600" cy="1143000"/>
          </a:xfrm>
        </p:spPr>
        <p:txBody>
          <a:bodyPr/>
          <a:lstStyle/>
          <a:p>
            <a:pPr algn="ctr">
              <a:defRPr/>
            </a:pPr>
            <a:r>
              <a:rPr lang="sk-SK" sz="2200" b="1" dirty="0" smtClean="0">
                <a:solidFill>
                  <a:schemeClr val="tx1"/>
                </a:solidFill>
              </a:rPr>
              <a:t>a na záver</a:t>
            </a:r>
            <a:br>
              <a:rPr lang="sk-SK" sz="2200" b="1" dirty="0" smtClean="0">
                <a:solidFill>
                  <a:schemeClr val="tx1"/>
                </a:solidFill>
              </a:rPr>
            </a:br>
            <a:r>
              <a:rPr lang="sk-SK" sz="4000" b="1" dirty="0" smtClean="0">
                <a:solidFill>
                  <a:schemeClr val="tx1"/>
                </a:solidFill>
              </a:rPr>
              <a:t>motto</a:t>
            </a:r>
            <a:endParaRPr lang="sk-SK" sz="4000" dirty="0"/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3550" y="1412875"/>
            <a:ext cx="8285163" cy="4873625"/>
          </a:xfrm>
        </p:spPr>
        <p:txBody>
          <a:bodyPr/>
          <a:lstStyle/>
          <a:p>
            <a:r>
              <a:rPr lang="sk-SK" altLang="sk-SK" sz="2000" b="1" dirty="0" smtClean="0"/>
              <a:t>Dieťa, ktoré je bité, sa naučí biť.</a:t>
            </a:r>
          </a:p>
          <a:p>
            <a:r>
              <a:rPr lang="sk-SK" altLang="sk-SK" sz="2000" b="1" dirty="0" smtClean="0"/>
              <a:t>Dieťa, ktoré je ponižované, stráca sebavedomie.</a:t>
            </a:r>
          </a:p>
          <a:p>
            <a:r>
              <a:rPr lang="sk-SK" altLang="sk-SK" sz="2000" b="1" dirty="0" smtClean="0"/>
              <a:t>Dieťa, ktoré je vystavované posmechu, sa začne hanbiť.</a:t>
            </a:r>
          </a:p>
          <a:p>
            <a:r>
              <a:rPr lang="sk-SK" altLang="sk-SK" sz="2000" b="1" dirty="0" smtClean="0"/>
              <a:t>Dieťa, ktoré je nadmerne kritizované, sa naučí odsudzovať.</a:t>
            </a:r>
          </a:p>
          <a:p>
            <a:r>
              <a:rPr lang="sk-SK" altLang="sk-SK" sz="2000" b="1" dirty="0" smtClean="0"/>
              <a:t>Ale dieťa, ktoré je milované, je schopné lásky.</a:t>
            </a:r>
          </a:p>
          <a:p>
            <a:r>
              <a:rPr lang="sk-SK" altLang="sk-SK" sz="2000" b="1" dirty="0" smtClean="0"/>
              <a:t>Dieťa, ktoré prežíva pocit bezpečia, sa naučí poskytovať oporu druhým.</a:t>
            </a:r>
          </a:p>
          <a:p>
            <a:r>
              <a:rPr lang="sk-SK" altLang="sk-SK" sz="2000" b="1" dirty="0" smtClean="0"/>
              <a:t>Dieťa, ktoré je obklopené priateľstvom, sa naučí láskavosti.</a:t>
            </a:r>
          </a:p>
          <a:p>
            <a:r>
              <a:rPr lang="sk-SK" altLang="sk-SK" sz="2000" b="1" dirty="0" smtClean="0"/>
              <a:t>Dieťa, s ktorým sa hrá rovnocenná hra, sa naučí spravodlivosti.</a:t>
            </a:r>
          </a:p>
          <a:p>
            <a:r>
              <a:rPr lang="sk-SK" altLang="sk-SK" sz="2000" b="1" dirty="0" smtClean="0"/>
              <a:t>Dieťa, ktoré sa chváli, získava sebadôveru.</a:t>
            </a:r>
          </a:p>
          <a:p>
            <a:r>
              <a:rPr lang="sk-SK" altLang="sk-SK" sz="2000" b="1" dirty="0" smtClean="0"/>
              <a:t>Dieťa, ktoré sa stretáva s toleranciou, sa snaží </a:t>
            </a:r>
            <a:r>
              <a:rPr lang="sk-SK" altLang="sk-SK" sz="2000" b="1" dirty="0" err="1" smtClean="0"/>
              <a:t>neod</a:t>
            </a:r>
            <a:r>
              <a:rPr lang="sk-SK" altLang="sk-SK" sz="2000" b="1" dirty="0" smtClean="0"/>
              <a:t>-</a:t>
            </a:r>
            <a:br>
              <a:rPr lang="sk-SK" altLang="sk-SK" sz="2000" b="1" dirty="0" smtClean="0"/>
            </a:br>
            <a:r>
              <a:rPr lang="sk-SK" altLang="sk-SK" sz="2000" b="1" dirty="0" err="1" smtClean="0"/>
              <a:t>sudzovať</a:t>
            </a:r>
            <a:r>
              <a:rPr lang="sk-SK" altLang="sk-SK" sz="2000" b="1" dirty="0" smtClean="0"/>
              <a:t> a byť tolerantné. </a:t>
            </a:r>
            <a:endParaRPr lang="sk-SK" altLang="sk-SK" sz="2000" b="1" dirty="0" smtClean="0"/>
          </a:p>
          <a:p>
            <a:pPr marL="0" indent="0" algn="r">
              <a:buNone/>
            </a:pPr>
            <a:r>
              <a:rPr lang="sk-SK" altLang="sk-SK" sz="2000" b="1" dirty="0" smtClean="0"/>
              <a:t>15</a:t>
            </a:r>
            <a:endParaRPr lang="sk-SK" altLang="sk-SK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24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2022" y="332656"/>
            <a:ext cx="7600950" cy="7921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sk-SK" sz="4000" b="1" dirty="0" smtClean="0">
                <a:solidFill>
                  <a:schemeClr val="tx1"/>
                </a:solidFill>
              </a:rPr>
              <a:t>INÉ  RODINY</a:t>
            </a:r>
            <a:endParaRPr lang="sk-SK" sz="4000" b="1" dirty="0">
              <a:solidFill>
                <a:schemeClr val="tx1"/>
              </a:solidFill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62022" y="1268760"/>
            <a:ext cx="7854453" cy="48736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sk-SK" altLang="sk-SK" b="1" dirty="0" smtClean="0">
                <a:solidFill>
                  <a:srgbClr val="C00000"/>
                </a:solidFill>
              </a:rPr>
              <a:t>Výrazná zmena v slovenských rodinách</a:t>
            </a:r>
            <a:br>
              <a:rPr lang="sk-SK" altLang="sk-SK" b="1" dirty="0" smtClean="0">
                <a:solidFill>
                  <a:srgbClr val="C00000"/>
                </a:solidFill>
              </a:rPr>
            </a:br>
            <a:r>
              <a:rPr lang="sk-SK" altLang="sk-SK" b="1" dirty="0" smtClean="0">
                <a:solidFill>
                  <a:srgbClr val="C00000"/>
                </a:solidFill>
              </a:rPr>
              <a:t>za posledných 50 rokov: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sk-SK" altLang="sk-SK" b="1" dirty="0" smtClean="0">
              <a:solidFill>
                <a:srgbClr val="C0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sk-SK" altLang="sk-SK" b="1" dirty="0" smtClean="0"/>
              <a:t>Za posledných 50 rokoch, teda od 2.polovice 20. storočia až po prvú šestinu 21. storočia sa </a:t>
            </a:r>
            <a:r>
              <a:rPr lang="sk-SK" altLang="sk-SK" b="1" dirty="0" err="1" smtClean="0"/>
              <a:t>slo</a:t>
            </a:r>
            <a:r>
              <a:rPr lang="sk-SK" altLang="sk-SK" b="1" dirty="0" smtClean="0"/>
              <a:t>- </a:t>
            </a:r>
            <a:r>
              <a:rPr lang="sk-SK" altLang="sk-SK" b="1" dirty="0" err="1" smtClean="0"/>
              <a:t>venské</a:t>
            </a:r>
            <a:r>
              <a:rPr lang="sk-SK" altLang="sk-SK" b="1" dirty="0" smtClean="0"/>
              <a:t> </a:t>
            </a:r>
            <a:r>
              <a:rPr lang="sk-SK" altLang="sk-SK" b="1" dirty="0" smtClean="0"/>
              <a:t>rodiny výrazne menili a menia.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sk-SK" altLang="sk-SK" b="1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sk-SK" altLang="sk-SK" b="1" dirty="0" smtClean="0"/>
              <a:t>Podstatnou zmenou je prechod od </a:t>
            </a:r>
            <a:r>
              <a:rPr lang="sk-SK" altLang="sk-SK" b="1" dirty="0" smtClean="0"/>
              <a:t>stability</a:t>
            </a:r>
            <a:br>
              <a:rPr lang="sk-SK" altLang="sk-SK" b="1" dirty="0" smtClean="0"/>
            </a:br>
            <a:r>
              <a:rPr lang="sk-SK" altLang="sk-SK" b="1" dirty="0" smtClean="0"/>
              <a:t>a harmónie </a:t>
            </a:r>
            <a:r>
              <a:rPr lang="sk-SK" altLang="sk-SK" b="1" dirty="0" smtClean="0"/>
              <a:t>v rodinách až po </a:t>
            </a:r>
            <a:r>
              <a:rPr lang="sk-SK" altLang="sk-SK" b="1" dirty="0" err="1" smtClean="0"/>
              <a:t>instabilitu</a:t>
            </a:r>
            <a:r>
              <a:rPr lang="sk-SK" altLang="sk-SK" b="1" dirty="0" smtClean="0"/>
              <a:t>, </a:t>
            </a:r>
            <a:r>
              <a:rPr lang="sk-SK" altLang="sk-SK" b="1" dirty="0" err="1" smtClean="0"/>
              <a:t>rozvo-dy</a:t>
            </a:r>
            <a:r>
              <a:rPr lang="sk-SK" altLang="sk-SK" b="1" dirty="0" smtClean="0"/>
              <a:t> manželstiev, rozpady rodín, a najnovšie strie-</a:t>
            </a:r>
            <a:r>
              <a:rPr lang="sk-SK" altLang="sk-SK" b="1" dirty="0" err="1" smtClean="0"/>
              <a:t>davá</a:t>
            </a:r>
            <a:r>
              <a:rPr lang="sk-SK" altLang="sk-SK" b="1" dirty="0" smtClean="0"/>
              <a:t> výchova dieťaťa raz v rodine otca a </a:t>
            </a:r>
            <a:r>
              <a:rPr lang="sk-SK" altLang="sk-SK" b="1" dirty="0" err="1" smtClean="0"/>
              <a:t>násled-ne</a:t>
            </a:r>
            <a:r>
              <a:rPr lang="sk-SK" altLang="sk-SK" b="1" dirty="0" smtClean="0"/>
              <a:t> v rodine matky legislatívne zakotvená (s </a:t>
            </a:r>
            <a:r>
              <a:rPr lang="sk-SK" altLang="sk-SK" b="1" dirty="0" err="1" smtClean="0"/>
              <a:t>via</a:t>
            </a:r>
            <a:r>
              <a:rPr lang="sk-SK" altLang="sk-SK" b="1" dirty="0" smtClean="0"/>
              <a:t>- </a:t>
            </a:r>
            <a:r>
              <a:rPr lang="sk-SK" altLang="sk-SK" b="1" dirty="0" err="1" smtClean="0"/>
              <a:t>cerými</a:t>
            </a:r>
            <a:r>
              <a:rPr lang="sk-SK" altLang="sk-SK" b="1" dirty="0" smtClean="0"/>
              <a:t> negatívnymi </a:t>
            </a:r>
            <a:r>
              <a:rPr lang="sk-SK" altLang="sk-SK" b="1" dirty="0" err="1" smtClean="0"/>
              <a:t>psycholog</a:t>
            </a:r>
            <a:r>
              <a:rPr lang="sk-SK" altLang="sk-SK" b="1" dirty="0" smtClean="0"/>
              <a:t>. dôsledkami).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7875"/>
          </a:xfrm>
        </p:spPr>
        <p:txBody>
          <a:bodyPr/>
          <a:lstStyle/>
          <a:p>
            <a:pPr algn="ctr">
              <a:defRPr/>
            </a:pPr>
            <a:r>
              <a:rPr lang="sk-SK" sz="4000" b="1" dirty="0" smtClean="0">
                <a:solidFill>
                  <a:schemeClr val="tx1"/>
                </a:solidFill>
              </a:rPr>
              <a:t>INÉ  RODINY</a:t>
            </a:r>
            <a:endParaRPr lang="sk-SK" sz="4000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8788" y="1412875"/>
            <a:ext cx="7529512" cy="4989513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lang="sk-SK" altLang="sk-SK" b="1" dirty="0" smtClean="0">
                <a:solidFill>
                  <a:srgbClr val="C00000"/>
                </a:solidFill>
              </a:rPr>
              <a:t>Kríza slovenskej rodiny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sk-SK" altLang="sk-SK" b="1" dirty="0" smtClean="0"/>
              <a:t>V súčasnosti sa zo 100 uzavretých manželstiev rozvádza viac ako 40 manželstiev, najviac</a:t>
            </a:r>
            <a:br>
              <a:rPr lang="sk-SK" altLang="sk-SK" b="1" dirty="0" smtClean="0"/>
            </a:br>
            <a:r>
              <a:rPr lang="sk-SK" altLang="sk-SK" b="1" dirty="0" smtClean="0"/>
              <a:t>v Bratislave, v Košiciach, Nitre, no sú aj ďalšie okresy, v ktorých je rozvodovosť ďaleko </a:t>
            </a:r>
            <a:r>
              <a:rPr lang="sk-SK" altLang="sk-SK" b="1" dirty="0" err="1" smtClean="0"/>
              <a:t>vyš</a:t>
            </a:r>
            <a:r>
              <a:rPr lang="sk-SK" altLang="sk-SK" b="1" dirty="0" smtClean="0"/>
              <a:t>- </a:t>
            </a:r>
            <a:r>
              <a:rPr lang="sk-SK" altLang="sk-SK" b="1" dirty="0" err="1" smtClean="0"/>
              <a:t>šia</a:t>
            </a:r>
            <a:r>
              <a:rPr lang="sk-SK" altLang="sk-SK" b="1" dirty="0" smtClean="0"/>
              <a:t>, viac ako 60-percentná.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sk-SK" altLang="sk-SK" b="1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sk-SK" altLang="sk-SK" b="1" dirty="0" smtClean="0"/>
              <a:t>Je alarmujúce, že sú to okresy, ktoré sa ešte </a:t>
            </a:r>
            <a:r>
              <a:rPr lang="sk-SK" altLang="sk-SK" b="1" dirty="0" smtClean="0"/>
              <a:t>nedávno </a:t>
            </a:r>
            <a:r>
              <a:rPr lang="sk-SK" altLang="sk-SK" b="1" dirty="0" smtClean="0"/>
              <a:t>hlásili u  kresťanským  náboženským hodnotám (napr. Trnava alebo Banská </a:t>
            </a:r>
            <a:r>
              <a:rPr lang="sk-SK" altLang="sk-SK" b="1" dirty="0" smtClean="0"/>
              <a:t>Bystri- </a:t>
            </a:r>
            <a:r>
              <a:rPr lang="sk-SK" altLang="sk-SK" b="1" dirty="0" err="1" smtClean="0"/>
              <a:t>ca</a:t>
            </a:r>
            <a:r>
              <a:rPr lang="sk-SK" altLang="sk-SK" b="1" dirty="0" smtClean="0"/>
              <a:t>, kde je rozvodovosť 68-percentná). </a:t>
            </a:r>
            <a:endParaRPr lang="sk-SK" altLang="sk-SK" b="1" dirty="0" smtClean="0"/>
          </a:p>
          <a:p>
            <a:pPr marL="0" indent="0" algn="r">
              <a:buFont typeface="Wingdings" panose="05000000000000000000" pitchFamily="2" charset="2"/>
              <a:buNone/>
            </a:pPr>
            <a:r>
              <a:rPr lang="sk-SK" altLang="sk-SK" b="1" dirty="0"/>
              <a:t>2</a:t>
            </a:r>
            <a:endParaRPr lang="sk-SK" altLang="sk-SK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86895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sk-SK" sz="4000" b="1" dirty="0" smtClean="0">
                <a:solidFill>
                  <a:schemeClr val="tx1"/>
                </a:solidFill>
              </a:rPr>
              <a:t>INÉ  RODINY</a:t>
            </a:r>
            <a:endParaRPr lang="sk-SK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4873625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sk-SK" sz="2000" b="1" dirty="0" smtClean="0">
                <a:solidFill>
                  <a:srgbClr val="C00000"/>
                </a:solidFill>
              </a:rPr>
              <a:t>Štatistický úrad SR</a:t>
            </a:r>
            <a:r>
              <a:rPr lang="sk-SK" sz="2000" b="1" dirty="0" smtClean="0"/>
              <a:t>:</a:t>
            </a:r>
          </a:p>
          <a:p>
            <a:pPr>
              <a:defRPr/>
            </a:pPr>
            <a:r>
              <a:rPr lang="sk-SK" b="1" dirty="0" smtClean="0"/>
              <a:t>rozvedených cca 13 000 </a:t>
            </a:r>
            <a:r>
              <a:rPr lang="sk-SK" b="1" dirty="0" smtClean="0"/>
              <a:t>manželstiev,</a:t>
            </a:r>
            <a:br>
              <a:rPr lang="sk-SK" b="1" dirty="0" smtClean="0"/>
            </a:br>
            <a:r>
              <a:rPr lang="sk-SK" b="1" dirty="0" smtClean="0"/>
              <a:t>65</a:t>
            </a:r>
            <a:r>
              <a:rPr lang="sk-SK" b="1" dirty="0" smtClean="0"/>
              <a:t>% na návrh žien, </a:t>
            </a:r>
          </a:p>
          <a:p>
            <a:pPr>
              <a:defRPr/>
            </a:pPr>
            <a:r>
              <a:rPr lang="sk-SK" b="1" dirty="0" smtClean="0"/>
              <a:t>65% manželstiev má maloleté deti, ktoré budú vyrastať bez jedného z rodičov</a:t>
            </a:r>
          </a:p>
          <a:p>
            <a:pPr>
              <a:defRPr/>
            </a:pPr>
            <a:r>
              <a:rPr lang="sk-SK" b="1" dirty="0" smtClean="0"/>
              <a:t>najčastejšie sa rozvádzajú ľudia vo </a:t>
            </a:r>
            <a:r>
              <a:rPr lang="sk-SK" b="1" dirty="0" smtClean="0"/>
              <a:t>veku</a:t>
            </a:r>
            <a:br>
              <a:rPr lang="sk-SK" b="1" dirty="0" smtClean="0"/>
            </a:br>
            <a:r>
              <a:rPr lang="sk-SK" b="1" dirty="0" smtClean="0"/>
              <a:t>30 </a:t>
            </a:r>
            <a:r>
              <a:rPr lang="sk-SK" b="1" dirty="0" smtClean="0"/>
              <a:t>- 35 rokov </a:t>
            </a:r>
          </a:p>
          <a:p>
            <a:pPr>
              <a:defRPr/>
            </a:pPr>
            <a:r>
              <a:rPr lang="sk-SK" b="1" dirty="0" smtClean="0"/>
              <a:t>kvôli rozdielnosti pováh (</a:t>
            </a:r>
            <a:r>
              <a:rPr lang="sk-SK" b="1" dirty="0" smtClean="0"/>
              <a:t>61 %), </a:t>
            </a:r>
            <a:r>
              <a:rPr lang="sk-SK" b="1" dirty="0" smtClean="0"/>
              <a:t>nevere </a:t>
            </a:r>
            <a:r>
              <a:rPr lang="sk-SK" b="1" dirty="0" smtClean="0"/>
              <a:t>mu- </a:t>
            </a:r>
            <a:r>
              <a:rPr lang="sk-SK" b="1" dirty="0" err="1" smtClean="0"/>
              <a:t>ža</a:t>
            </a:r>
            <a:r>
              <a:rPr lang="sk-SK" b="1" dirty="0" smtClean="0"/>
              <a:t> </a:t>
            </a:r>
            <a:r>
              <a:rPr lang="sk-SK" b="1" dirty="0" smtClean="0"/>
              <a:t>(</a:t>
            </a:r>
            <a:r>
              <a:rPr lang="sk-SK" b="1" dirty="0" smtClean="0"/>
              <a:t>11 %) </a:t>
            </a:r>
            <a:r>
              <a:rPr lang="sk-SK" b="1" dirty="0" smtClean="0"/>
              <a:t>a nevere ženy (6 %)</a:t>
            </a:r>
          </a:p>
          <a:p>
            <a:pPr>
              <a:defRPr/>
            </a:pPr>
            <a:r>
              <a:rPr lang="sk-SK" b="1" dirty="0" smtClean="0"/>
              <a:t>ak sa intenzita rozvodovosti </a:t>
            </a:r>
            <a:r>
              <a:rPr lang="sk-SK" b="1" dirty="0" smtClean="0"/>
              <a:t>dlhodobo za- chová </a:t>
            </a:r>
            <a:r>
              <a:rPr lang="sk-SK" b="1" dirty="0" smtClean="0"/>
              <a:t>na danej úrovni, každoročne </a:t>
            </a:r>
            <a:r>
              <a:rPr lang="sk-SK" b="1" dirty="0" smtClean="0"/>
              <a:t>sa </a:t>
            </a:r>
            <a:r>
              <a:rPr lang="sk-SK" b="1" dirty="0" smtClean="0"/>
              <a:t>bude rozvádzať viac ako 40% manželstiev </a:t>
            </a:r>
            <a:r>
              <a:rPr lang="sk-SK" b="1" i="1" dirty="0" smtClean="0"/>
              <a:t>(Štatistická ročenka, 2009</a:t>
            </a:r>
            <a:r>
              <a:rPr lang="sk-SK" b="1" i="1" dirty="0" smtClean="0"/>
              <a:t>)			        </a:t>
            </a:r>
            <a:r>
              <a:rPr lang="sk-SK" b="1" dirty="0" smtClean="0"/>
              <a:t>3</a:t>
            </a:r>
            <a:r>
              <a:rPr lang="sk-SK" b="1" i="1" dirty="0" smtClean="0"/>
              <a:t>	</a:t>
            </a:r>
            <a:endParaRPr lang="sk-SK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7467600" cy="5832648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sk-SK" b="1" dirty="0" smtClean="0">
                <a:solidFill>
                  <a:srgbClr val="C00000"/>
                </a:solidFill>
              </a:rPr>
              <a:t>Dôsledky narušenia rodiny na dieťa: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sk-SK" sz="2000" b="1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b="1" dirty="0" smtClean="0"/>
              <a:t>Potvrdzuje sa, že deti </a:t>
            </a:r>
            <a:r>
              <a:rPr lang="sk-SK" b="1" dirty="0"/>
              <a:t>v </a:t>
            </a:r>
            <a:r>
              <a:rPr lang="sk-SK" b="1" dirty="0" smtClean="0"/>
              <a:t>rodinách s</a:t>
            </a:r>
            <a:r>
              <a:rPr lang="sk-SK" b="1" dirty="0"/>
              <a:t> </a:t>
            </a:r>
            <a:r>
              <a:rPr lang="sk-SK" b="1" dirty="0" err="1" smtClean="0"/>
              <a:t>disharmo</a:t>
            </a:r>
            <a:r>
              <a:rPr lang="sk-SK" b="1" dirty="0" smtClean="0"/>
              <a:t>- </a:t>
            </a:r>
            <a:r>
              <a:rPr lang="sk-SK" b="1" dirty="0" err="1" smtClean="0"/>
              <a:t>nickými</a:t>
            </a:r>
            <a:r>
              <a:rPr lang="sk-SK" b="1" dirty="0" smtClean="0"/>
              <a:t> </a:t>
            </a:r>
            <a:r>
              <a:rPr lang="sk-SK" b="1" dirty="0" smtClean="0"/>
              <a:t>vzťahmi majú častejšie</a:t>
            </a:r>
            <a:r>
              <a:rPr lang="sk-SK" b="1" dirty="0" smtClean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sk-SK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b="1" dirty="0"/>
              <a:t>väčší sklon k </a:t>
            </a:r>
            <a:r>
              <a:rPr lang="sk-SK" b="1" dirty="0" smtClean="0"/>
              <a:t>agresivite a </a:t>
            </a:r>
            <a:r>
              <a:rPr lang="sk-SK" b="1" dirty="0" smtClean="0"/>
              <a:t>delikventnému </a:t>
            </a:r>
            <a:r>
              <a:rPr lang="sk-SK" b="1" dirty="0"/>
              <a:t>správaniu</a:t>
            </a:r>
            <a:r>
              <a:rPr lang="sk-SK" b="1" dirty="0" smtClean="0"/>
              <a:t>,</a:t>
            </a:r>
            <a:endParaRPr lang="sk-SK" b="1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b="1" dirty="0" smtClean="0"/>
              <a:t>pocity </a:t>
            </a:r>
            <a:r>
              <a:rPr lang="sk-SK" b="1" dirty="0"/>
              <a:t>nedostatočnosti, nepotrebnosti</a:t>
            </a:r>
            <a:r>
              <a:rPr lang="sk-SK" b="1" dirty="0" smtClean="0"/>
              <a:t>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b="1" dirty="0" smtClean="0"/>
              <a:t>nízku sebaistotu, sebadôveru,</a:t>
            </a:r>
            <a:r>
              <a:rPr lang="sk-SK" b="1" dirty="0"/>
              <a:t> sebavedomie, </a:t>
            </a:r>
            <a:endParaRPr lang="sk-SK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b="1" dirty="0" smtClean="0"/>
              <a:t>častejšie </a:t>
            </a:r>
            <a:r>
              <a:rPr lang="sk-SK" b="1" dirty="0"/>
              <a:t>sa </a:t>
            </a:r>
            <a:r>
              <a:rPr lang="sk-SK" b="1" dirty="0" smtClean="0"/>
              <a:t>u</a:t>
            </a:r>
            <a:r>
              <a:rPr lang="sk-SK" b="1" dirty="0"/>
              <a:t> nich objavujú klamstvá, </a:t>
            </a:r>
            <a:r>
              <a:rPr lang="sk-SK" b="1" dirty="0" smtClean="0"/>
              <a:t>pod- vody</a:t>
            </a:r>
            <a:r>
              <a:rPr lang="sk-SK" b="1" dirty="0"/>
              <a:t>, úteky z domu, túlanie, záškoláctvo, krádeže, negativizmus a </a:t>
            </a:r>
            <a:r>
              <a:rPr lang="sk-SK" b="1" dirty="0" smtClean="0"/>
              <a:t>vzdor</a:t>
            </a:r>
          </a:p>
          <a:p>
            <a:pPr marL="0" indent="0" algn="r">
              <a:buNone/>
              <a:defRPr/>
            </a:pPr>
            <a:endParaRPr lang="sk-SK" b="1" dirty="0" smtClean="0"/>
          </a:p>
          <a:p>
            <a:pPr marL="0" indent="0" algn="r">
              <a:buNone/>
              <a:defRPr/>
            </a:pPr>
            <a:r>
              <a:rPr lang="sk-SK" b="1" dirty="0" smtClean="0"/>
              <a:t>4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>
              <a:defRPr/>
            </a:pPr>
            <a:r>
              <a:rPr lang="sk-SK" sz="4000" b="1" dirty="0" smtClean="0">
                <a:solidFill>
                  <a:schemeClr val="tx1"/>
                </a:solidFill>
              </a:rPr>
              <a:t>INÉ  DETI, INÍ ŽIACI</a:t>
            </a:r>
            <a:endParaRPr lang="sk-SK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b="1" dirty="0" smtClean="0">
                <a:solidFill>
                  <a:srgbClr val="C00000"/>
                </a:solidFill>
              </a:rPr>
              <a:t>A aká vlastne je súčasná generácia </a:t>
            </a:r>
            <a:r>
              <a:rPr lang="sk-SK" b="1" dirty="0" smtClean="0">
                <a:solidFill>
                  <a:srgbClr val="C00000"/>
                </a:solidFill>
              </a:rPr>
              <a:t>detí</a:t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>a </a:t>
            </a:r>
            <a:r>
              <a:rPr lang="sk-SK" b="1" dirty="0" smtClean="0">
                <a:solidFill>
                  <a:srgbClr val="C00000"/>
                </a:solidFill>
              </a:rPr>
              <a:t>žiakov</a:t>
            </a:r>
            <a:r>
              <a:rPr lang="sk-SK" b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b="1" dirty="0" smtClean="0"/>
              <a:t>Sú </a:t>
            </a:r>
            <a:r>
              <a:rPr lang="sk-SK" b="1" dirty="0" smtClean="0"/>
              <a:t>bystrí, </a:t>
            </a:r>
            <a:r>
              <a:rPr lang="sk-SK" b="1" dirty="0"/>
              <a:t>kritickí, až </a:t>
            </a:r>
            <a:r>
              <a:rPr lang="sk-SK" b="1" dirty="0" err="1"/>
              <a:t>hyperkritickí</a:t>
            </a:r>
            <a:r>
              <a:rPr lang="sk-SK" b="1" dirty="0"/>
              <a:t>, s dobrým pozorovacím talentom, všímaví, kreatívni, ovládajú počítač ako my ceruzku, </a:t>
            </a:r>
            <a:r>
              <a:rPr lang="sk-SK" b="1" dirty="0" smtClean="0"/>
              <a:t>majú veľkú túžbu po slobode a veľkú nechuť vyť na </a:t>
            </a:r>
            <a:r>
              <a:rPr lang="sk-SK" b="1" dirty="0" smtClean="0"/>
              <a:t>niekom </a:t>
            </a:r>
            <a:r>
              <a:rPr lang="sk-SK" b="1" dirty="0" smtClean="0"/>
              <a:t>závislý, viazať sa, sú však </a:t>
            </a:r>
            <a:r>
              <a:rPr lang="sk-SK" b="1" dirty="0" smtClean="0"/>
              <a:t>otvorení a </a:t>
            </a:r>
            <a:r>
              <a:rPr lang="sk-SK" b="1" dirty="0" smtClean="0"/>
              <a:t>úprimní. </a:t>
            </a:r>
            <a:endParaRPr lang="sk-SK" b="1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sk-SK" b="1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b="1" dirty="0" smtClean="0"/>
              <a:t>Aj </a:t>
            </a:r>
            <a:r>
              <a:rPr lang="sk-SK" b="1" dirty="0"/>
              <a:t>keď sa javia </a:t>
            </a:r>
            <a:r>
              <a:rPr lang="sk-SK" b="1" dirty="0" smtClean="0"/>
              <a:t>iní</a:t>
            </a:r>
            <a:r>
              <a:rPr lang="sk-SK" b="1" dirty="0"/>
              <a:t>, </a:t>
            </a:r>
            <a:r>
              <a:rPr lang="sk-SK" b="1" dirty="0" smtClean="0"/>
              <a:t>svojimi </a:t>
            </a:r>
            <a:r>
              <a:rPr lang="sk-SK" b="1" dirty="0"/>
              <a:t>názormi, postojmi, ašpiráciami, na druhej strane, majú mnoho charakteristík, ktoré hovoria o tom, že sú </a:t>
            </a:r>
            <a:r>
              <a:rPr lang="sk-SK" b="1" dirty="0" smtClean="0"/>
              <a:t>po-</a:t>
            </a:r>
            <a:r>
              <a:rPr lang="sk-SK" b="1" dirty="0" err="1" smtClean="0"/>
              <a:t>dobní</a:t>
            </a:r>
            <a:r>
              <a:rPr lang="sk-SK" b="1" dirty="0" smtClean="0"/>
              <a:t> </a:t>
            </a:r>
            <a:r>
              <a:rPr lang="sk-SK" b="1" dirty="0"/>
              <a:t>všetkým predchádzajúcim </a:t>
            </a:r>
            <a:r>
              <a:rPr lang="sk-SK" b="1" dirty="0" smtClean="0"/>
              <a:t>generáciám.  5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7467600" cy="5904656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sk-SK" altLang="sk-SK" sz="2300" b="1" dirty="0" smtClean="0"/>
              <a:t>Je prekvapujúce, že v rebríčku hodnôt dávajú na prvé miesta v poradí lásku, dobrú rodinu a dobré manželstvo, až ďaleko za týmito </a:t>
            </a:r>
            <a:r>
              <a:rPr lang="sk-SK" altLang="sk-SK" sz="2300" b="1" dirty="0" smtClean="0"/>
              <a:t>hodno- </a:t>
            </a:r>
            <a:r>
              <a:rPr lang="sk-SK" altLang="sk-SK" sz="2300" b="1" dirty="0" err="1" smtClean="0"/>
              <a:t>tami</a:t>
            </a:r>
            <a:r>
              <a:rPr lang="sk-SK" altLang="sk-SK" sz="2300" b="1" dirty="0" smtClean="0"/>
              <a:t> </a:t>
            </a:r>
            <a:r>
              <a:rPr lang="sk-SK" altLang="sk-SK" sz="2300" b="1" dirty="0" smtClean="0"/>
              <a:t>sa nachádza cestovanie, kariéra, peniaze.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sk-SK" altLang="sk-SK" sz="2300" b="1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sk-SK" altLang="sk-SK" sz="2300" b="1" dirty="0" smtClean="0"/>
              <a:t>Túžia po láske, byť milovanými pre nich </a:t>
            </a:r>
            <a:r>
              <a:rPr lang="sk-SK" altLang="sk-SK" sz="2300" b="1" dirty="0" smtClean="0"/>
              <a:t>sa-</a:t>
            </a:r>
            <a:r>
              <a:rPr lang="sk-SK" altLang="sk-SK" sz="2300" b="1" dirty="0" err="1" smtClean="0"/>
              <a:t>mých</a:t>
            </a:r>
            <a:r>
              <a:rPr lang="sk-SK" altLang="sk-SK" sz="2300" b="1" dirty="0" smtClean="0"/>
              <a:t>, túžia, aby ich mal niekto rád, a aby ich okolie akceptovalo.</a:t>
            </a:r>
            <a:r>
              <a:rPr lang="en-US" altLang="sk-SK" sz="2300" dirty="0" smtClean="0"/>
              <a:t> </a:t>
            </a:r>
            <a:r>
              <a:rPr lang="en-US" altLang="sk-SK" sz="2300" b="1" dirty="0" err="1" smtClean="0"/>
              <a:t>Rodičia</a:t>
            </a:r>
            <a:r>
              <a:rPr lang="en-US" altLang="sk-SK" sz="2300" b="1" dirty="0" smtClean="0"/>
              <a:t> </a:t>
            </a:r>
            <a:r>
              <a:rPr lang="en-US" altLang="sk-SK" sz="2300" b="1" dirty="0" err="1" smtClean="0"/>
              <a:t>si</a:t>
            </a:r>
            <a:r>
              <a:rPr lang="en-US" altLang="sk-SK" sz="2300" b="1" dirty="0" smtClean="0"/>
              <a:t> u </a:t>
            </a:r>
            <a:r>
              <a:rPr lang="en-US" altLang="sk-SK" sz="2300" b="1" dirty="0" err="1" smtClean="0"/>
              <a:t>nich</a:t>
            </a:r>
            <a:r>
              <a:rPr lang="en-US" altLang="sk-SK" sz="2300" b="1" dirty="0" smtClean="0"/>
              <a:t> stale </a:t>
            </a:r>
            <a:r>
              <a:rPr lang="en-US" altLang="sk-SK" sz="2300" b="1" dirty="0" err="1" smtClean="0"/>
              <a:t>sú</a:t>
            </a:r>
            <a:r>
              <a:rPr lang="en-US" altLang="sk-SK" sz="2300" b="1" dirty="0" smtClean="0"/>
              <a:t> </a:t>
            </a:r>
            <a:r>
              <a:rPr lang="en-US" altLang="sk-SK" sz="2300" b="1" dirty="0" err="1" smtClean="0"/>
              <a:t>aj</a:t>
            </a:r>
            <a:r>
              <a:rPr lang="en-US" altLang="sk-SK" sz="2300" b="1" dirty="0" smtClean="0"/>
              <a:t> </a:t>
            </a:r>
            <a:r>
              <a:rPr lang="en-US" altLang="sk-SK" sz="2300" b="1" dirty="0" err="1" smtClean="0"/>
              <a:t>najvýznamnejším</a:t>
            </a:r>
            <a:r>
              <a:rPr lang="en-US" altLang="sk-SK" sz="2300" b="1" dirty="0" smtClean="0"/>
              <a:t> </a:t>
            </a:r>
            <a:r>
              <a:rPr lang="en-US" altLang="sk-SK" sz="2300" b="1" dirty="0" err="1" smtClean="0"/>
              <a:t>zdrojom</a:t>
            </a:r>
            <a:r>
              <a:rPr lang="en-US" altLang="sk-SK" sz="2300" b="1" dirty="0" smtClean="0"/>
              <a:t> </a:t>
            </a:r>
            <a:r>
              <a:rPr lang="en-US" altLang="sk-SK" sz="2300" b="1" dirty="0" err="1" smtClean="0"/>
              <a:t>sociálnej</a:t>
            </a:r>
            <a:r>
              <a:rPr lang="en-US" altLang="sk-SK" sz="2300" b="1" dirty="0" smtClean="0"/>
              <a:t> </a:t>
            </a:r>
            <a:r>
              <a:rPr lang="en-US" altLang="sk-SK" sz="2300" b="1" dirty="0" err="1" smtClean="0"/>
              <a:t>opory</a:t>
            </a:r>
            <a:r>
              <a:rPr lang="en-US" altLang="sk-SK" sz="2300" b="1" dirty="0" smtClean="0"/>
              <a:t>.</a:t>
            </a:r>
            <a:endParaRPr lang="sk-SK" altLang="sk-SK" sz="2300" b="1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sk-SK" altLang="sk-SK" sz="2300" b="1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sk-SK" altLang="sk-SK" sz="2300" b="1" dirty="0" smtClean="0"/>
              <a:t>Napr</a:t>
            </a:r>
            <a:r>
              <a:rPr lang="sk-SK" altLang="sk-SK" sz="2300" b="1" dirty="0" smtClean="0"/>
              <a:t>. ich očakávania týkajúce sa budúceho </a:t>
            </a:r>
            <a:r>
              <a:rPr lang="sk-SK" altLang="sk-SK" sz="2300" b="1" dirty="0" smtClean="0"/>
              <a:t>partnera</a:t>
            </a:r>
            <a:r>
              <a:rPr lang="sk-SK" altLang="sk-SK" sz="2300" b="1" dirty="0" smtClean="0"/>
              <a:t>, manžela: vernosť, prejavovanie lásky, úprimnosť, dôvera, až ďalej je humor, </a:t>
            </a:r>
            <a:r>
              <a:rPr lang="sk-SK" altLang="sk-SK" sz="2300" b="1" dirty="0" err="1" smtClean="0"/>
              <a:t>inteligen-cia</a:t>
            </a:r>
            <a:r>
              <a:rPr lang="sk-SK" altLang="sk-SK" sz="2300" b="1" dirty="0" smtClean="0"/>
              <a:t>, bohatstvo, vysoká pracovná funkcia</a:t>
            </a:r>
            <a:r>
              <a:rPr lang="sk-SK" altLang="sk-SK" sz="2300" b="1" dirty="0" smtClean="0"/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sk-SK" altLang="sk-SK" sz="2300" b="1" dirty="0"/>
              <a:t>	</a:t>
            </a:r>
            <a:r>
              <a:rPr lang="sk-SK" altLang="sk-SK" sz="2300" b="1" dirty="0" smtClean="0"/>
              <a:t>						        6</a:t>
            </a:r>
            <a:endParaRPr lang="sk-SK" altLang="sk-SK" sz="23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>
              <a:defRPr/>
            </a:pPr>
            <a:r>
              <a:rPr lang="sk-SK" sz="4000" b="1" dirty="0" smtClean="0">
                <a:solidFill>
                  <a:schemeClr val="tx1"/>
                </a:solidFill>
              </a:rPr>
              <a:t>a ako sa vidia sami žiaci</a:t>
            </a:r>
            <a:endParaRPr lang="sk-SK" sz="40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7848600" cy="5329238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b="1" dirty="0" smtClean="0">
                <a:solidFill>
                  <a:srgbClr val="C00000"/>
                </a:solidFill>
              </a:rPr>
              <a:t>V čom, podľa odpovedí samotných žiakov, úžasní?</a:t>
            </a:r>
          </a:p>
          <a:p>
            <a:pPr>
              <a:defRPr/>
            </a:pPr>
            <a:r>
              <a:rPr lang="sk-SK" sz="2000" b="1" dirty="0"/>
              <a:t>sme dobrí v technológiách, v práci na počítačoch, </a:t>
            </a:r>
          </a:p>
          <a:p>
            <a:pPr>
              <a:defRPr/>
            </a:pPr>
            <a:r>
              <a:rPr lang="sk-SK" sz="2000" b="1" dirty="0"/>
              <a:t>sme schopní získať množstvo informácií za krátky čas, dozvedieť sa veľa o svete, </a:t>
            </a:r>
            <a:r>
              <a:rPr lang="sk-SK" sz="2000" b="1" dirty="0" smtClean="0"/>
              <a:t>o kamarátoch</a:t>
            </a:r>
            <a:endParaRPr lang="sk-SK" sz="2000" b="1" dirty="0"/>
          </a:p>
          <a:p>
            <a:pPr>
              <a:defRPr/>
            </a:pPr>
            <a:r>
              <a:rPr lang="sk-SK" sz="2000" b="1" dirty="0" smtClean="0"/>
              <a:t>milujeme slobodu, nechceme sa viazať</a:t>
            </a:r>
            <a:endParaRPr lang="sk-SK" sz="2000" b="1" dirty="0"/>
          </a:p>
          <a:p>
            <a:pPr>
              <a:defRPr/>
            </a:pPr>
            <a:r>
              <a:rPr lang="sk-SK" sz="2000" b="1" dirty="0"/>
              <a:t>sme otvorení, hrozne úprimní, hovoríme do očú </a:t>
            </a:r>
            <a:r>
              <a:rPr lang="sk-SK" sz="2000" b="1" dirty="0" smtClean="0"/>
              <a:t>akého-</a:t>
            </a:r>
            <a:r>
              <a:rPr lang="sk-SK" sz="2000" b="1" dirty="0" err="1" smtClean="0"/>
              <a:t>koľvek</a:t>
            </a:r>
            <a:r>
              <a:rPr lang="sk-SK" sz="2000" b="1" dirty="0" smtClean="0"/>
              <a:t> </a:t>
            </a:r>
            <a:r>
              <a:rPr lang="sk-SK" sz="2000" b="1" dirty="0"/>
              <a:t>človeka, bez ohľadu na to, kto to </a:t>
            </a:r>
            <a:r>
              <a:rPr lang="sk-SK" sz="2000" b="1" dirty="0" smtClean="0"/>
              <a:t>je, </a:t>
            </a:r>
            <a:r>
              <a:rPr lang="sk-SK" sz="2000" b="1" dirty="0"/>
              <a:t>svoj názor, kritiku, námietky</a:t>
            </a:r>
          </a:p>
          <a:p>
            <a:pPr>
              <a:defRPr/>
            </a:pPr>
            <a:r>
              <a:rPr lang="sk-SK" sz="2000" b="1" dirty="0"/>
              <a:t>neberieme život vážne, robíme si zo všetkého </a:t>
            </a:r>
            <a:r>
              <a:rPr lang="sk-SK" sz="2000" b="1" dirty="0" err="1"/>
              <a:t>srandu</a:t>
            </a:r>
            <a:r>
              <a:rPr lang="sk-SK" sz="2000" b="1" dirty="0"/>
              <a:t>, vtipy, humor</a:t>
            </a:r>
          </a:p>
          <a:p>
            <a:pPr>
              <a:defRPr/>
            </a:pPr>
            <a:r>
              <a:rPr lang="sk-SK" sz="2000" b="1" dirty="0"/>
              <a:t>uprednostňujeme zdravý životný štýl, mnohí veľa </a:t>
            </a:r>
            <a:r>
              <a:rPr lang="sk-SK" sz="2000" b="1" dirty="0" err="1" smtClean="0"/>
              <a:t>posi-lujú</a:t>
            </a:r>
            <a:r>
              <a:rPr lang="sk-SK" sz="2000" b="1" dirty="0"/>
              <a:t>,</a:t>
            </a:r>
          </a:p>
          <a:p>
            <a:pPr>
              <a:defRPr/>
            </a:pPr>
            <a:r>
              <a:rPr lang="sk-SK" sz="2000" b="1" dirty="0" smtClean="0"/>
              <a:t>svojim kamarátom nezištne pomáhame, </a:t>
            </a:r>
            <a:r>
              <a:rPr lang="sk-SK" sz="2000" b="1" dirty="0"/>
              <a:t>dáme za </a:t>
            </a:r>
            <a:r>
              <a:rPr lang="sk-SK" sz="2000" b="1" dirty="0" smtClean="0"/>
              <a:t>nich</a:t>
            </a:r>
            <a:br>
              <a:rPr lang="sk-SK" sz="2000" b="1" dirty="0" smtClean="0"/>
            </a:br>
            <a:r>
              <a:rPr lang="sk-SK" sz="2000" b="1" dirty="0" smtClean="0"/>
              <a:t>aj dušu							  </a:t>
            </a:r>
            <a:r>
              <a:rPr lang="sk-SK" sz="2000" b="1" dirty="0" smtClean="0"/>
              <a:t>8</a:t>
            </a:r>
            <a:endParaRPr lang="sk-SK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>
              <a:defRPr/>
            </a:pPr>
            <a:r>
              <a:rPr lang="sk-SK" sz="4000" b="1" dirty="0" smtClean="0">
                <a:solidFill>
                  <a:schemeClr val="tx1"/>
                </a:solidFill>
              </a:rPr>
              <a:t>a ako sa vidia sami žiaci</a:t>
            </a:r>
            <a:endParaRPr lang="sk-SK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0942" y="1124744"/>
            <a:ext cx="7467600" cy="48736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b="1" dirty="0">
                <a:solidFill>
                  <a:srgbClr val="C00000"/>
                </a:solidFill>
              </a:rPr>
              <a:t>A kde </a:t>
            </a:r>
            <a:r>
              <a:rPr lang="sk-SK" b="1" dirty="0" smtClean="0">
                <a:solidFill>
                  <a:srgbClr val="C00000"/>
                </a:solidFill>
              </a:rPr>
              <a:t>vidia žiaci sa sebe chyby</a:t>
            </a:r>
            <a:r>
              <a:rPr lang="sk-SK" b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sk-SK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sk-SK" sz="2000" b="1" dirty="0" smtClean="0"/>
              <a:t>žijeme </a:t>
            </a:r>
            <a:r>
              <a:rPr lang="sk-SK" sz="2000" b="1" dirty="0"/>
              <a:t>vo virtuálnom svete, ktorý nás začína </a:t>
            </a:r>
            <a:r>
              <a:rPr lang="sk-SK" sz="2000" b="1" dirty="0" smtClean="0"/>
              <a:t>ovládať</a:t>
            </a:r>
            <a:endParaRPr lang="sk-SK" sz="2000" b="1" dirty="0"/>
          </a:p>
          <a:p>
            <a:pPr>
              <a:defRPr/>
            </a:pPr>
            <a:r>
              <a:rPr lang="sk-SK" sz="2000" b="1" dirty="0"/>
              <a:t>aj keď je rodina pre nás dôležitá, radi odchádzame z domu a vraciame sa domov často príliš </a:t>
            </a:r>
            <a:r>
              <a:rPr lang="sk-SK" sz="2000" b="1" dirty="0" smtClean="0"/>
              <a:t>neskoro,</a:t>
            </a:r>
            <a:endParaRPr lang="sk-SK" sz="2000" b="1" dirty="0"/>
          </a:p>
          <a:p>
            <a:pPr>
              <a:defRPr/>
            </a:pPr>
            <a:r>
              <a:rPr lang="sk-SK" sz="2000" b="1" dirty="0"/>
              <a:t>nemáme rešpekt voči žiadnej autorite a nemáme úctu ani voči </a:t>
            </a:r>
            <a:r>
              <a:rPr lang="sk-SK" sz="2000" b="1" dirty="0" smtClean="0"/>
              <a:t>starším,</a:t>
            </a:r>
            <a:endParaRPr lang="sk-SK" sz="2000" b="1" dirty="0"/>
          </a:p>
          <a:p>
            <a:pPr>
              <a:defRPr/>
            </a:pPr>
            <a:r>
              <a:rPr lang="sk-SK" sz="2000" b="1" dirty="0"/>
              <a:t>dôležití sú pre nás najviac kamaráti, ich </a:t>
            </a:r>
            <a:r>
              <a:rPr lang="sk-SK" sz="2000" b="1" dirty="0" smtClean="0"/>
              <a:t>mienka,</a:t>
            </a:r>
            <a:br>
              <a:rPr lang="sk-SK" sz="2000" b="1" dirty="0" smtClean="0"/>
            </a:br>
            <a:r>
              <a:rPr lang="sk-SK" sz="2000" b="1" dirty="0" smtClean="0"/>
              <a:t>ich </a:t>
            </a:r>
            <a:r>
              <a:rPr lang="sk-SK" sz="2000" b="1" dirty="0"/>
              <a:t>názory, </a:t>
            </a:r>
          </a:p>
          <a:p>
            <a:pPr>
              <a:defRPr/>
            </a:pPr>
            <a:r>
              <a:rPr lang="sk-SK" sz="2000" b="1" dirty="0"/>
              <a:t>sme dosť konformní, v partii páchame aj </a:t>
            </a:r>
            <a:r>
              <a:rPr lang="sk-SK" sz="2000" b="1" dirty="0" smtClean="0"/>
              <a:t>trestnú</a:t>
            </a:r>
            <a:br>
              <a:rPr lang="sk-SK" sz="2000" b="1" dirty="0" smtClean="0"/>
            </a:br>
            <a:r>
              <a:rPr lang="sk-SK" sz="2000" b="1" dirty="0" smtClean="0"/>
              <a:t>činnosť</a:t>
            </a:r>
            <a:r>
              <a:rPr lang="sk-SK" sz="2000" b="1" dirty="0"/>
              <a:t>, krádeže, </a:t>
            </a:r>
            <a:r>
              <a:rPr lang="sk-SK" sz="2000" b="1" dirty="0" smtClean="0"/>
              <a:t>lúpeže,</a:t>
            </a:r>
            <a:endParaRPr lang="sk-SK" sz="2000" b="1" dirty="0"/>
          </a:p>
          <a:p>
            <a:pPr>
              <a:defRPr/>
            </a:pPr>
            <a:r>
              <a:rPr lang="sk-SK" sz="2000" b="1" dirty="0"/>
              <a:t>nehanbíme sa v rôznom prostredí, teda aj v škole, hovoriť vulgarizmy, už automaticky alebo ako </a:t>
            </a:r>
            <a:r>
              <a:rPr lang="sk-SK" sz="2000" b="1" dirty="0" smtClean="0"/>
              <a:t>pro-</a:t>
            </a:r>
            <a:r>
              <a:rPr lang="sk-SK" sz="2000" b="1" dirty="0" err="1" smtClean="0"/>
              <a:t>vokácia</a:t>
            </a:r>
            <a:r>
              <a:rPr lang="sk-SK" sz="2000" b="1" dirty="0" smtClean="0"/>
              <a:t> </a:t>
            </a:r>
            <a:r>
              <a:rPr lang="sk-SK" sz="2000" b="1" dirty="0"/>
              <a:t>dospelých, napr. </a:t>
            </a:r>
            <a:r>
              <a:rPr lang="sk-SK" sz="2000" b="1" dirty="0" smtClean="0"/>
              <a:t>učiteľov</a:t>
            </a:r>
            <a:endParaRPr lang="sk-SK" sz="2000" b="1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k-SK" sz="2000" b="1" dirty="0" smtClean="0"/>
              <a:t>                                                                                                 8</a:t>
            </a:r>
            <a:endParaRPr lang="sk-SK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ád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2715</TotalTime>
  <Words>319</Words>
  <Application>Microsoft Office PowerPoint</Application>
  <PresentationFormat>On-screen Show (4:3)</PresentationFormat>
  <Paragraphs>128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Century Schoolbook</vt:lpstr>
      <vt:lpstr>Constantia</vt:lpstr>
      <vt:lpstr>Wingdings</vt:lpstr>
      <vt:lpstr>Wingdings 2</vt:lpstr>
      <vt:lpstr>Arkáda</vt:lpstr>
      <vt:lpstr> </vt:lpstr>
      <vt:lpstr>INÉ  RODINY</vt:lpstr>
      <vt:lpstr>INÉ  RODINY</vt:lpstr>
      <vt:lpstr>INÉ  RODINY</vt:lpstr>
      <vt:lpstr>PowerPoint Presentation</vt:lpstr>
      <vt:lpstr>INÉ  DETI, INÍ ŽIACI</vt:lpstr>
      <vt:lpstr>PowerPoint Presentation</vt:lpstr>
      <vt:lpstr>a ako sa vidia sami žiaci</vt:lpstr>
      <vt:lpstr>a ako sa vidia sami žiaci</vt:lpstr>
      <vt:lpstr>PowerPoint Presentation</vt:lpstr>
      <vt:lpstr>             INÉ  DETI, INÍ ŽIACI</vt:lpstr>
      <vt:lpstr>PowerPoint Presentation</vt:lpstr>
      <vt:lpstr>úloha školy</vt:lpstr>
      <vt:lpstr>PowerPoint Presentation</vt:lpstr>
      <vt:lpstr>PowerPoint Presentation</vt:lpstr>
      <vt:lpstr>a na záver motto</vt:lpstr>
      <vt:lpstr>PowerPoint Presentation</vt:lpstr>
    </vt:vector>
  </TitlesOfParts>
  <Company>PPC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</dc:title>
  <dc:creator>Peter</dc:creator>
  <cp:lastModifiedBy>Vladimír Burjan</cp:lastModifiedBy>
  <cp:revision>630</cp:revision>
  <dcterms:created xsi:type="dcterms:W3CDTF">2010-01-14T20:39:18Z</dcterms:created>
  <dcterms:modified xsi:type="dcterms:W3CDTF">2015-05-28T14:16:43Z</dcterms:modified>
</cp:coreProperties>
</file>