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Nadpis a pod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406400" y="86233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Shape 14"/>
          <p:cNvSpPr/>
          <p:nvPr/>
        </p:nvSpPr>
        <p:spPr>
          <a:xfrm>
            <a:off x="406400" y="867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Shape 15"/>
          <p:cNvSpPr/>
          <p:nvPr>
            <p:ph type="body" sz="quarter" idx="13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i="1" sz="1800">
                <a:solidFill>
                  <a:srgbClr val="5C86B9"/>
                </a:solidFill>
              </a:defRPr>
            </a:lvl1pPr>
          </a:lstStyle>
          <a:p>
            <a:pPr/>
            <a:r>
              <a:t>Dátum</a:t>
            </a:r>
          </a:p>
        </p:txBody>
      </p:sp>
      <p:sp>
        <p:nvSpPr>
          <p:cNvPr id="16" name="Shape 16"/>
          <p:cNvSpPr/>
          <p:nvPr>
            <p:ph type="title"/>
          </p:nvPr>
        </p:nvSpPr>
        <p:spPr>
          <a:xfrm>
            <a:off x="355600" y="59055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17" name="Shape 17"/>
          <p:cNvSpPr/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18" name="Shape 1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itá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body" sz="quarter" idx="13"/>
          </p:nvPr>
        </p:nvSpPr>
        <p:spPr>
          <a:xfrm>
            <a:off x="1270000" y="43053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ClrTx/>
              <a:buSzTx/>
              <a:buFontTx/>
              <a:buNone/>
              <a:defRPr sz="3000"/>
            </a:lvl1pPr>
          </a:lstStyle>
          <a:p>
            <a:pPr/>
            <a:r>
              <a:t>„Sem zadajte citáciu.“</a:t>
            </a:r>
          </a:p>
        </p:txBody>
      </p:sp>
      <p:sp>
        <p:nvSpPr>
          <p:cNvPr id="108" name="Shape 108"/>
          <p:cNvSpPr/>
          <p:nvPr>
            <p:ph type="body" sz="quarter" idx="14"/>
          </p:nvPr>
        </p:nvSpPr>
        <p:spPr>
          <a:xfrm>
            <a:off x="1270000" y="6362700"/>
            <a:ext cx="104648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>
                <a:solidFill>
                  <a:srgbClr val="5C86B9"/>
                </a:solidFill>
              </a:defRPr>
            </a:lvl1pPr>
          </a:lstStyle>
          <a:p>
            <a:pPr/>
            <a:r>
              <a:t>–Janko Hraško</a:t>
            </a:r>
          </a:p>
        </p:txBody>
      </p:sp>
      <p:sp>
        <p:nvSpPr>
          <p:cNvPr id="109" name="Shape 10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Shape 11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ka - na šír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06400" y="86233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" name="Shape 26"/>
          <p:cNvSpPr/>
          <p:nvPr/>
        </p:nvSpPr>
        <p:spPr>
          <a:xfrm>
            <a:off x="406400" y="867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Shape 27"/>
          <p:cNvSpPr/>
          <p:nvPr>
            <p:ph type="body" sz="quarter" idx="13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i="1" sz="1800">
                <a:solidFill>
                  <a:srgbClr val="5C86B9"/>
                </a:solidFill>
              </a:defRPr>
            </a:lvl1pPr>
          </a:lstStyle>
          <a:p>
            <a:pPr/>
            <a:r>
              <a:t>Dátum</a:t>
            </a:r>
          </a:p>
        </p:txBody>
      </p:sp>
      <p:sp>
        <p:nvSpPr>
          <p:cNvPr id="28" name="Shape 28"/>
          <p:cNvSpPr/>
          <p:nvPr>
            <p:ph type="pic" idx="14"/>
          </p:nvPr>
        </p:nvSpPr>
        <p:spPr>
          <a:xfrm>
            <a:off x="368300" y="444500"/>
            <a:ext cx="12268200" cy="6324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9" name="Shape 29"/>
          <p:cNvSpPr/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Názov – s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06400" y="486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9" name="Shape 39"/>
          <p:cNvSpPr/>
          <p:nvPr/>
        </p:nvSpPr>
        <p:spPr>
          <a:xfrm>
            <a:off x="406400" y="49149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0" name="Shape 40"/>
          <p:cNvSpPr/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ka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406400" y="52705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9" name="Shape 49"/>
          <p:cNvSpPr/>
          <p:nvPr/>
        </p:nvSpPr>
        <p:spPr>
          <a:xfrm>
            <a:off x="406400" y="53213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Shape 50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Shape 51"/>
          <p:cNvSpPr/>
          <p:nvPr>
            <p:ph type="title"/>
          </p:nvPr>
        </p:nvSpPr>
        <p:spPr>
          <a:xfrm>
            <a:off x="355600" y="1930400"/>
            <a:ext cx="5816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52" name="Shape 52"/>
          <p:cNvSpPr/>
          <p:nvPr>
            <p:ph type="body" sz="quarter" idx="1"/>
          </p:nvPr>
        </p:nvSpPr>
        <p:spPr>
          <a:xfrm>
            <a:off x="355600" y="5410200"/>
            <a:ext cx="5816600" cy="3365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53" name="Shape 5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ov - h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61" name="Shape 6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o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  <a:lvl2pPr>
              <a:spcBef>
                <a:spcPts val="4200"/>
              </a:spcBef>
            </a:lvl2pPr>
            <a:lvl3pPr>
              <a:spcBef>
                <a:spcPts val="4200"/>
              </a:spcBef>
            </a:lvl3pPr>
            <a:lvl4pPr>
              <a:spcBef>
                <a:spcPts val="4200"/>
              </a:spcBef>
            </a:lvl4pPr>
            <a:lvl5pPr>
              <a:spcBef>
                <a:spcPts val="4200"/>
              </a:spcBef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70" name="Shape 7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Názov, odrážky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406400" y="25654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8" name="Shape 78"/>
          <p:cNvSpPr/>
          <p:nvPr/>
        </p:nvSpPr>
        <p:spPr>
          <a:xfrm>
            <a:off x="406400" y="26162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9" name="Shape 79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Shape 80"/>
          <p:cNvSpPr/>
          <p:nvPr>
            <p:ph type="title"/>
          </p:nvPr>
        </p:nvSpPr>
        <p:spPr>
          <a:xfrm>
            <a:off x="355600" y="444500"/>
            <a:ext cx="5816600" cy="2044700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81" name="Shape 81"/>
          <p:cNvSpPr/>
          <p:nvPr>
            <p:ph type="body" sz="half" idx="1"/>
          </p:nvPr>
        </p:nvSpPr>
        <p:spPr>
          <a:xfrm>
            <a:off x="355600" y="2984500"/>
            <a:ext cx="5816600" cy="6324600"/>
          </a:xfrm>
          <a:prstGeom prst="rect">
            <a:avLst/>
          </a:prstGeom>
        </p:spPr>
        <p:txBody>
          <a:bodyPr/>
          <a:lstStyle>
            <a:lvl1pPr marL="381000" indent="-381000">
              <a:defRPr sz="3000"/>
            </a:lvl1pPr>
            <a:lvl2pPr marL="762000" indent="-381000">
              <a:defRPr sz="3000"/>
            </a:lvl2pPr>
            <a:lvl3pPr marL="1143000" indent="-381000">
              <a:defRPr sz="3000"/>
            </a:lvl3pPr>
            <a:lvl4pPr marL="1524000" indent="-381000">
              <a:defRPr sz="3000"/>
            </a:lvl4pPr>
            <a:lvl5pPr marL="1905000" indent="-381000">
              <a:defRPr sz="3000"/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82" name="Shape 8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body" idx="1"/>
          </p:nvPr>
        </p:nvSpPr>
        <p:spPr>
          <a:xfrm>
            <a:off x="355600" y="444500"/>
            <a:ext cx="12293600" cy="8864600"/>
          </a:xfrm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  <a:lvl2pPr>
              <a:spcBef>
                <a:spcPts val="4200"/>
              </a:spcBef>
            </a:lvl2pPr>
            <a:lvl3pPr>
              <a:spcBef>
                <a:spcPts val="4200"/>
              </a:spcBef>
            </a:lvl3pPr>
            <a:lvl4pPr>
              <a:spcBef>
                <a:spcPts val="4200"/>
              </a:spcBef>
            </a:lvl4pPr>
            <a:lvl5pPr>
              <a:spcBef>
                <a:spcPts val="4200"/>
              </a:spcBef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90" name="Shape 9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ka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pic" sz="half" idx="13"/>
          </p:nvPr>
        </p:nvSpPr>
        <p:spPr>
          <a:xfrm>
            <a:off x="6502400" y="4813300"/>
            <a:ext cx="6121400" cy="4356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Shape 98"/>
          <p:cNvSpPr/>
          <p:nvPr>
            <p:ph type="pic" sz="half" idx="14"/>
          </p:nvPr>
        </p:nvSpPr>
        <p:spPr>
          <a:xfrm>
            <a:off x="6502400" y="444500"/>
            <a:ext cx="6121400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Shape 99"/>
          <p:cNvSpPr/>
          <p:nvPr>
            <p:ph type="pic" idx="15"/>
          </p:nvPr>
        </p:nvSpPr>
        <p:spPr>
          <a:xfrm>
            <a:off x="368300" y="444500"/>
            <a:ext cx="6121400" cy="872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06400" y="25654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406400" y="26162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12331700" y="9220200"/>
            <a:ext cx="3175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508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1pPr>
      <a:lvl2pPr marL="1016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2pPr>
      <a:lvl3pPr marL="1524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3pPr>
      <a:lvl4pPr marL="2032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4pPr>
      <a:lvl5pPr marL="2540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5pPr>
      <a:lvl6pPr marL="3048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6pPr>
      <a:lvl7pPr marL="3556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7pPr>
      <a:lvl8pPr marL="4064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8pPr>
      <a:lvl9pPr marL="4572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.png"/><Relationship Id="rId4" Type="http://schemas.openxmlformats.org/officeDocument/2006/relationships/image" Target="../media/image7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.png"/><Relationship Id="rId4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body" idx="13"/>
          </p:nvPr>
        </p:nvSpPr>
        <p:spPr>
          <a:xfrm>
            <a:off x="369422" y="8804448"/>
            <a:ext cx="12255501" cy="412404"/>
          </a:xfrm>
          <a:prstGeom prst="rect">
            <a:avLst/>
          </a:prstGeom>
        </p:spPr>
        <p:txBody>
          <a:bodyPr/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Škola 2 ruky fantázie</a:t>
            </a:r>
          </a:p>
        </p:txBody>
      </p:sp>
      <p:sp>
        <p:nvSpPr>
          <p:cNvPr id="134" name="Shape 134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Riadenie škôl v puberte</a:t>
            </a:r>
          </a:p>
        </p:txBody>
      </p:sp>
      <p:sp>
        <p:nvSpPr>
          <p:cNvPr id="135" name="Shape 135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Aleš Štesko</a:t>
            </a:r>
          </a:p>
        </p:txBody>
      </p:sp>
      <p:pic>
        <p:nvPicPr>
          <p:cNvPr id="136" name="160511164702_0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5551" y="856740"/>
            <a:ext cx="4685690" cy="5419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Školy v puberte</a:t>
            </a:r>
          </a:p>
        </p:txBody>
      </p:sp>
      <p:sp>
        <p:nvSpPr>
          <p:cNvPr id="182" name="Shape 182"/>
          <p:cNvSpPr/>
          <p:nvPr>
            <p:ph type="body" sz="half" idx="1"/>
          </p:nvPr>
        </p:nvSpPr>
        <p:spPr>
          <a:xfrm>
            <a:off x="355600" y="3607053"/>
            <a:ext cx="5816600" cy="5702047"/>
          </a:xfrm>
          <a:prstGeom prst="rect">
            <a:avLst/>
          </a:prstGeom>
        </p:spPr>
        <p:txBody>
          <a:bodyPr/>
          <a:lstStyle/>
          <a:p>
            <a:pPr marL="401052" indent="-401052">
              <a:lnSpc>
                <a:spcPct val="120000"/>
              </a:lnSpc>
              <a:spcBef>
                <a:spcPts val="0"/>
              </a:spcBef>
              <a:defRPr>
                <a:solidFill>
                  <a:srgbClr val="32486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postoj “zmeníme školstvo” a “ukážeme vám to” preto idú na výkon</a:t>
            </a:r>
          </a:p>
          <a:p>
            <a:pPr marL="401052" indent="-401052">
              <a:lnSpc>
                <a:spcPct val="120000"/>
              </a:lnSpc>
              <a:spcBef>
                <a:spcPts val="0"/>
              </a:spcBef>
              <a:defRPr>
                <a:solidFill>
                  <a:srgbClr val="32486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vyhľadávajú inovácie a alternatívy</a:t>
            </a:r>
          </a:p>
          <a:p>
            <a:pPr marL="401052" indent="-401052">
              <a:lnSpc>
                <a:spcPct val="120000"/>
              </a:lnSpc>
              <a:spcBef>
                <a:spcPts val="0"/>
              </a:spcBef>
              <a:defRPr>
                <a:solidFill>
                  <a:srgbClr val="32486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vyhľadávajú konflikty</a:t>
            </a:r>
          </a:p>
          <a:p>
            <a:pPr marL="401052" indent="-401052">
              <a:lnSpc>
                <a:spcPct val="120000"/>
              </a:lnSpc>
              <a:spcBef>
                <a:spcPts val="0"/>
              </a:spcBef>
              <a:defRPr>
                <a:solidFill>
                  <a:srgbClr val="32486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problémy likvidujú - prijímačky</a:t>
            </a:r>
          </a:p>
          <a:p>
            <a:pPr marL="401052" indent="-401052">
              <a:lnSpc>
                <a:spcPct val="120000"/>
              </a:lnSpc>
              <a:spcBef>
                <a:spcPts val="0"/>
              </a:spcBef>
              <a:defRPr>
                <a:solidFill>
                  <a:srgbClr val="32486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formovanie správania podľa skupinou prijatých hodnôt</a:t>
            </a:r>
          </a:p>
        </p:txBody>
      </p:sp>
      <p:pic>
        <p:nvPicPr>
          <p:cNvPr id="183" name="škola v pubert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8902" y="-73510"/>
            <a:ext cx="6587213" cy="9900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Dospelé školy</a:t>
            </a:r>
          </a:p>
        </p:txBody>
      </p:sp>
      <p:sp>
        <p:nvSpPr>
          <p:cNvPr id="186" name="Shape 186"/>
          <p:cNvSpPr/>
          <p:nvPr>
            <p:ph type="body" sz="half" idx="1"/>
          </p:nvPr>
        </p:nvSpPr>
        <p:spPr>
          <a:xfrm>
            <a:off x="355600" y="3453019"/>
            <a:ext cx="5816601" cy="58560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postoj “učíme sa”</a:t>
            </a:r>
          </a:p>
          <a:p>
            <a:pPr>
              <a:defRPr sz="2800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neboja sa odlišností a problémov - rómovia, postihnutí, kognitívne hlúpe deti…</a:t>
            </a:r>
          </a:p>
          <a:p>
            <a:pPr>
              <a:defRPr sz="2800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riešia aj vážne problémy</a:t>
            </a:r>
          </a:p>
          <a:p>
            <a:pPr>
              <a:defRPr sz="2800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starajú sa o deti aj o rodičov</a:t>
            </a:r>
          </a:p>
          <a:p>
            <a:pPr>
              <a:defRPr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sú autonómne</a:t>
            </a:r>
          </a:p>
        </p:txBody>
      </p:sp>
      <p:pic>
        <p:nvPicPr>
          <p:cNvPr id="187" name="adult scho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0812" y="0"/>
            <a:ext cx="650557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eskovisko2-enhanced.jpeg"/>
          <p:cNvPicPr>
            <a:picLocks noChangeAspect="1"/>
          </p:cNvPicPr>
          <p:nvPr/>
        </p:nvPicPr>
        <p:blipFill>
          <a:blip r:embed="rId2">
            <a:extLst/>
          </a:blip>
          <a:srcRect l="0" t="0" r="899" b="375"/>
          <a:stretch>
            <a:fillRect/>
          </a:stretch>
        </p:blipFill>
        <p:spPr>
          <a:xfrm>
            <a:off x="285744" y="279353"/>
            <a:ext cx="5669753" cy="4274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uber2.jpg"/>
          <p:cNvPicPr>
            <a:picLocks noChangeAspect="1"/>
          </p:cNvPicPr>
          <p:nvPr/>
        </p:nvPicPr>
        <p:blipFill>
          <a:blip r:embed="rId3">
            <a:extLst/>
          </a:blip>
          <a:srcRect l="6210" t="0" r="12280" b="4913"/>
          <a:stretch>
            <a:fillRect/>
          </a:stretch>
        </p:blipFill>
        <p:spPr>
          <a:xfrm>
            <a:off x="6808178" y="205336"/>
            <a:ext cx="5881358" cy="4422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big family silueta.jpg"/>
          <p:cNvPicPr>
            <a:picLocks noChangeAspect="1"/>
          </p:cNvPicPr>
          <p:nvPr/>
        </p:nvPicPr>
        <p:blipFill>
          <a:blip r:embed="rId4">
            <a:extLst/>
          </a:blip>
          <a:srcRect l="0" t="34007" r="0" b="15639"/>
          <a:stretch>
            <a:fillRect/>
          </a:stretch>
        </p:blipFill>
        <p:spPr>
          <a:xfrm>
            <a:off x="223837" y="4869534"/>
            <a:ext cx="12557129" cy="47421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title"/>
          </p:nvPr>
        </p:nvSpPr>
        <p:spPr>
          <a:xfrm>
            <a:off x="355600" y="444499"/>
            <a:ext cx="9307825" cy="1056196"/>
          </a:xfrm>
          <a:prstGeom prst="rect">
            <a:avLst/>
          </a:prstGeom>
        </p:spPr>
        <p:txBody>
          <a:bodyPr/>
          <a:lstStyle>
            <a:lvl1pPr defTabSz="572516">
              <a:defRPr spc="-113" sz="5684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Ako riadiť školstvo v puberte</a:t>
            </a:r>
          </a:p>
        </p:txBody>
      </p:sp>
      <p:sp>
        <p:nvSpPr>
          <p:cNvPr id="194" name="Shape 19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rešpektovať prirodzených lídrov</a:t>
            </a:r>
          </a:p>
          <a:p>
            <a:pPr>
              <a:defRPr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dovoliť školám robiť chyby a začnú sa učiť sami</a:t>
            </a:r>
          </a:p>
          <a:p>
            <a:pPr>
              <a:defRPr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prechádzať cez ich frfľanie, fakovanie a hejtovanie</a:t>
            </a:r>
          </a:p>
          <a:p>
            <a:pPr>
              <a:defRPr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jasne nastavené pravidlá, ktoré možno meniť</a:t>
            </a:r>
          </a:p>
          <a:p>
            <a:pPr>
              <a:defRPr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konflikty, ako súčasť komunikácie</a:t>
            </a:r>
          </a:p>
        </p:txBody>
      </p:sp>
      <p:pic>
        <p:nvPicPr>
          <p:cNvPr id="195" name="škola v pubert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76907" y="179117"/>
            <a:ext cx="2817298" cy="4234416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400044" y="1638671"/>
            <a:ext cx="4084663" cy="598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školy, učitelia a rodičia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ctrTitle"/>
          </p:nvPr>
        </p:nvSpPr>
        <p:spPr>
          <a:xfrm>
            <a:off x="355600" y="501615"/>
            <a:ext cx="12293600" cy="7512085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t> </a:t>
            </a:r>
            <a:r>
              <a:rPr>
                <a:latin typeface="Futura"/>
                <a:ea typeface="Futura"/>
                <a:cs typeface="Futura"/>
                <a:sym typeface="Futura"/>
              </a:rPr>
              <a:t>Úlohou MŠ a inšpekcie nie je hýbať slovenskými školami, 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ctr"/>
            <a:r>
              <a:rPr>
                <a:latin typeface="Futura"/>
                <a:ea typeface="Futura"/>
                <a:cs typeface="Futura"/>
                <a:sym typeface="Futura"/>
              </a:rPr>
              <a:t>ale podporovať školy, 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ctr"/>
            <a:r>
              <a:rPr>
                <a:latin typeface="Futura"/>
                <a:ea typeface="Futura"/>
                <a:cs typeface="Futura"/>
                <a:sym typeface="Futura"/>
              </a:rPr>
              <a:t>aby sa hýbali samé.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title"/>
          </p:nvPr>
        </p:nvSpPr>
        <p:spPr>
          <a:xfrm>
            <a:off x="355600" y="444500"/>
            <a:ext cx="12293600" cy="1210902"/>
          </a:xfrm>
          <a:prstGeom prst="rect">
            <a:avLst/>
          </a:prstGeom>
        </p:spPr>
        <p:txBody>
          <a:bodyPr/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Ako sa môžu školy hýbať samé</a:t>
            </a:r>
          </a:p>
        </p:txBody>
      </p:sp>
      <p:sp>
        <p:nvSpPr>
          <p:cNvPr id="201" name="Shape 20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6719" indent="-426719" defTabSz="490727">
              <a:spcBef>
                <a:spcPts val="3500"/>
              </a:spcBef>
              <a:defRPr sz="3191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učebný plán 1/3 povinné hodiny a 2/3 si urobí škola</a:t>
            </a:r>
          </a:p>
          <a:p>
            <a:pPr marL="426719" indent="-426719" defTabSz="490727">
              <a:spcBef>
                <a:spcPts val="3500"/>
              </a:spcBef>
              <a:defRPr sz="3191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nebrať vážne kvalifikovanosť učiteľov</a:t>
            </a:r>
          </a:p>
          <a:p>
            <a:pPr marL="426719" indent="-426719" defTabSz="490727">
              <a:spcBef>
                <a:spcPts val="3500"/>
              </a:spcBef>
              <a:defRPr sz="3191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klasifikácia žiakov je nepovinná</a:t>
            </a:r>
          </a:p>
          <a:p>
            <a:pPr marL="426719" indent="-426719" defTabSz="490727">
              <a:spcBef>
                <a:spcPts val="3500"/>
              </a:spcBef>
              <a:defRPr sz="3191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možnosť spájať ročníky aj na 2.stupni</a:t>
            </a:r>
          </a:p>
          <a:p>
            <a:pPr marL="426719" indent="-426719" defTabSz="490727">
              <a:spcBef>
                <a:spcPts val="3500"/>
              </a:spcBef>
              <a:defRPr sz="3191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školská inšpekcia ako konzultant na zavolanie             “pomáhať a chrániť”</a:t>
            </a:r>
          </a:p>
          <a:p>
            <a:pPr marL="426719" indent="-426719" defTabSz="490727">
              <a:spcBef>
                <a:spcPts val="3500"/>
              </a:spcBef>
              <a:defRPr sz="3191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zrušiť centrálne služby a nákupy - ušetrené peniaze k normatívu</a:t>
            </a:r>
          </a:p>
        </p:txBody>
      </p:sp>
      <p:sp>
        <p:nvSpPr>
          <p:cNvPr id="202" name="Shape 202"/>
          <p:cNvSpPr/>
          <p:nvPr/>
        </p:nvSpPr>
        <p:spPr>
          <a:xfrm>
            <a:off x="371875" y="1808099"/>
            <a:ext cx="7389020" cy="598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Čo by sa zišlo zmeniť v školskej legislatíve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title"/>
          </p:nvPr>
        </p:nvSpPr>
        <p:spPr>
          <a:xfrm>
            <a:off x="355600" y="7474077"/>
            <a:ext cx="12293600" cy="1104901"/>
          </a:xfrm>
          <a:prstGeom prst="rect">
            <a:avLst/>
          </a:prstGeom>
        </p:spPr>
        <p:txBody>
          <a:bodyPr/>
          <a:lstStyle>
            <a:lvl1pPr defTabSz="549148">
              <a:defRPr spc="-120" sz="6016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Slovenské školstvo ako rodina</a:t>
            </a:r>
          </a:p>
        </p:txBody>
      </p:sp>
      <p:pic>
        <p:nvPicPr>
          <p:cNvPr id="205" name="real famil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8758" y="501507"/>
            <a:ext cx="7467487" cy="6713889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4715795" y="13240"/>
            <a:ext cx="796677" cy="1030809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MŠ</a:t>
            </a:r>
          </a:p>
          <a:p>
            <a:pPr>
              <a:defRPr sz="2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otec</a:t>
            </a:r>
          </a:p>
        </p:txBody>
      </p:sp>
      <p:sp>
        <p:nvSpPr>
          <p:cNvPr id="207" name="Shape 207"/>
          <p:cNvSpPr/>
          <p:nvPr/>
        </p:nvSpPr>
        <p:spPr>
          <a:xfrm>
            <a:off x="6987806" y="326392"/>
            <a:ext cx="1596171" cy="980766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inšpekcia</a:t>
            </a:r>
          </a:p>
          <a:p>
            <a:pPr>
              <a:defRPr sz="2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mama</a:t>
            </a:r>
          </a:p>
        </p:txBody>
      </p:sp>
      <p:sp>
        <p:nvSpPr>
          <p:cNvPr id="208" name="Shape 208"/>
          <p:cNvSpPr/>
          <p:nvPr/>
        </p:nvSpPr>
        <p:spPr>
          <a:xfrm>
            <a:off x="3174775" y="1818451"/>
            <a:ext cx="1259347" cy="930344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zákony</a:t>
            </a:r>
          </a:p>
          <a:p>
            <a:pPr>
              <a:defRPr sz="25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dedo</a:t>
            </a:r>
          </a:p>
        </p:txBody>
      </p:sp>
      <p:sp>
        <p:nvSpPr>
          <p:cNvPr id="209" name="Shape 209"/>
          <p:cNvSpPr/>
          <p:nvPr/>
        </p:nvSpPr>
        <p:spPr>
          <a:xfrm>
            <a:off x="7700537" y="5933018"/>
            <a:ext cx="1893968" cy="1030809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školy</a:t>
            </a:r>
          </a:p>
          <a:p>
            <a:pPr>
              <a:defRPr sz="2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deti</a:t>
            </a:r>
          </a:p>
        </p:txBody>
      </p:sp>
      <p:pic>
        <p:nvPicPr>
          <p:cNvPr id="210" name="burja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93006" y="1512379"/>
            <a:ext cx="2013974" cy="2013975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8504597" y="3166650"/>
            <a:ext cx="4084449" cy="88030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strýkovia a tety</a:t>
            </a:r>
          </a:p>
          <a:p>
            <a:pPr>
              <a:defRPr sz="23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podporné organizácie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body" idx="13"/>
          </p:nvPr>
        </p:nvSpPr>
        <p:spPr>
          <a:xfrm>
            <a:off x="608199" y="1128006"/>
            <a:ext cx="11414732" cy="1934996"/>
          </a:xfrm>
          <a:prstGeom prst="rect">
            <a:avLst/>
          </a:prstGeom>
        </p:spPr>
        <p:txBody>
          <a:bodyPr/>
          <a:lstStyle>
            <a:lvl1pPr>
              <a:defRPr sz="5500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Nájde otec odvahu postaviť sa dedovi a zmeniť kultúru v školstve?</a:t>
            </a:r>
          </a:p>
        </p:txBody>
      </p:sp>
      <p:pic>
        <p:nvPicPr>
          <p:cNvPr id="214" name="plavča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8864" y="4365644"/>
            <a:ext cx="6887072" cy="4603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title"/>
          </p:nvPr>
        </p:nvSpPr>
        <p:spPr>
          <a:xfrm>
            <a:off x="355600" y="7474077"/>
            <a:ext cx="12293600" cy="1104901"/>
          </a:xfrm>
          <a:prstGeom prst="rect">
            <a:avLst/>
          </a:prstGeom>
        </p:spPr>
        <p:txBody>
          <a:bodyPr/>
          <a:lstStyle>
            <a:lvl1pPr defTabSz="549148">
              <a:defRPr spc="-120" sz="6016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Slovenské školstvo ako rodina</a:t>
            </a:r>
          </a:p>
        </p:txBody>
      </p:sp>
      <p:pic>
        <p:nvPicPr>
          <p:cNvPr id="139" name="george+christinaBI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0" y="-55726"/>
            <a:ext cx="4273961" cy="3378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gID91773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4825" y="3477750"/>
            <a:ext cx="4941455" cy="3275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Traditional-housing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11518" y="179732"/>
            <a:ext cx="5369803" cy="41913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xfrm>
            <a:off x="355600" y="7474077"/>
            <a:ext cx="12293600" cy="1104901"/>
          </a:xfrm>
          <a:prstGeom prst="rect">
            <a:avLst/>
          </a:prstGeom>
        </p:spPr>
        <p:txBody>
          <a:bodyPr/>
          <a:lstStyle>
            <a:lvl1pPr defTabSz="549148">
              <a:defRPr spc="-120" sz="6016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Slovenské školstvo ako rodina</a:t>
            </a:r>
          </a:p>
        </p:txBody>
      </p:sp>
      <p:pic>
        <p:nvPicPr>
          <p:cNvPr id="144" name="real famil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8758" y="501507"/>
            <a:ext cx="7467487" cy="67138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/>
          </p:nvPr>
        </p:nvSpPr>
        <p:spPr>
          <a:xfrm>
            <a:off x="355600" y="7474077"/>
            <a:ext cx="12293600" cy="1104901"/>
          </a:xfrm>
          <a:prstGeom prst="rect">
            <a:avLst/>
          </a:prstGeom>
        </p:spPr>
        <p:txBody>
          <a:bodyPr/>
          <a:lstStyle>
            <a:lvl1pPr defTabSz="549148">
              <a:defRPr spc="-120" sz="6016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Slovenské školstvo ako rodina</a:t>
            </a:r>
          </a:p>
        </p:txBody>
      </p:sp>
      <p:pic>
        <p:nvPicPr>
          <p:cNvPr id="147" name="real famil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8758" y="501507"/>
            <a:ext cx="7467487" cy="6713889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5058136" y="237455"/>
            <a:ext cx="845419" cy="110625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MŠ</a:t>
            </a:r>
          </a:p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otec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xfrm>
            <a:off x="355600" y="7474077"/>
            <a:ext cx="12293600" cy="1104901"/>
          </a:xfrm>
          <a:prstGeom prst="rect">
            <a:avLst/>
          </a:prstGeom>
        </p:spPr>
        <p:txBody>
          <a:bodyPr/>
          <a:lstStyle>
            <a:lvl1pPr defTabSz="549148">
              <a:defRPr spc="-120" sz="6016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Slovenské školstvo ako rodina</a:t>
            </a:r>
          </a:p>
        </p:txBody>
      </p:sp>
      <p:pic>
        <p:nvPicPr>
          <p:cNvPr id="151" name="real famil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8758" y="501507"/>
            <a:ext cx="7467487" cy="671388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4874780" y="263649"/>
            <a:ext cx="845419" cy="110625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MŠ</a:t>
            </a:r>
          </a:p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otec</a:t>
            </a:r>
          </a:p>
        </p:txBody>
      </p:sp>
      <p:sp>
        <p:nvSpPr>
          <p:cNvPr id="153" name="Shape 153"/>
          <p:cNvSpPr/>
          <p:nvPr/>
        </p:nvSpPr>
        <p:spPr>
          <a:xfrm>
            <a:off x="6873816" y="263649"/>
            <a:ext cx="1824150" cy="110625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inšpekcia</a:t>
            </a:r>
          </a:p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mama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xfrm>
            <a:off x="355600" y="7474077"/>
            <a:ext cx="12293600" cy="1104901"/>
          </a:xfrm>
          <a:prstGeom prst="rect">
            <a:avLst/>
          </a:prstGeom>
        </p:spPr>
        <p:txBody>
          <a:bodyPr/>
          <a:lstStyle>
            <a:lvl1pPr defTabSz="549148">
              <a:defRPr spc="-120" sz="6016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Slovenské školstvo ako rodina</a:t>
            </a:r>
          </a:p>
        </p:txBody>
      </p:sp>
      <p:pic>
        <p:nvPicPr>
          <p:cNvPr id="156" name="real famil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8758" y="501507"/>
            <a:ext cx="7467487" cy="6713889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4874780" y="263649"/>
            <a:ext cx="845419" cy="110625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MŠ</a:t>
            </a:r>
          </a:p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otec</a:t>
            </a:r>
          </a:p>
        </p:txBody>
      </p:sp>
      <p:sp>
        <p:nvSpPr>
          <p:cNvPr id="158" name="Shape 158"/>
          <p:cNvSpPr/>
          <p:nvPr/>
        </p:nvSpPr>
        <p:spPr>
          <a:xfrm>
            <a:off x="6873816" y="263649"/>
            <a:ext cx="1824150" cy="110625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inšpekcia</a:t>
            </a:r>
          </a:p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mama</a:t>
            </a:r>
          </a:p>
        </p:txBody>
      </p:sp>
      <p:sp>
        <p:nvSpPr>
          <p:cNvPr id="159" name="Shape 159"/>
          <p:cNvSpPr/>
          <p:nvPr/>
        </p:nvSpPr>
        <p:spPr>
          <a:xfrm>
            <a:off x="2772139" y="1730497"/>
            <a:ext cx="1488357" cy="110625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zákony</a:t>
            </a:r>
          </a:p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dedo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xfrm>
            <a:off x="355600" y="7474077"/>
            <a:ext cx="12293600" cy="1104901"/>
          </a:xfrm>
          <a:prstGeom prst="rect">
            <a:avLst/>
          </a:prstGeom>
        </p:spPr>
        <p:txBody>
          <a:bodyPr/>
          <a:lstStyle>
            <a:lvl1pPr defTabSz="549148">
              <a:defRPr spc="-120" sz="6016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Slovenské školstvo ako rodina</a:t>
            </a:r>
          </a:p>
        </p:txBody>
      </p:sp>
      <p:pic>
        <p:nvPicPr>
          <p:cNvPr id="162" name="real famil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8758" y="501507"/>
            <a:ext cx="7467487" cy="6713889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4874780" y="263649"/>
            <a:ext cx="845419" cy="110625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MŠ</a:t>
            </a:r>
          </a:p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otec</a:t>
            </a:r>
          </a:p>
        </p:txBody>
      </p:sp>
      <p:sp>
        <p:nvSpPr>
          <p:cNvPr id="164" name="Shape 164"/>
          <p:cNvSpPr/>
          <p:nvPr/>
        </p:nvSpPr>
        <p:spPr>
          <a:xfrm>
            <a:off x="6873816" y="263649"/>
            <a:ext cx="1824150" cy="110625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inšpekcia</a:t>
            </a:r>
          </a:p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mama</a:t>
            </a:r>
          </a:p>
        </p:txBody>
      </p:sp>
      <p:sp>
        <p:nvSpPr>
          <p:cNvPr id="165" name="Shape 165"/>
          <p:cNvSpPr/>
          <p:nvPr/>
        </p:nvSpPr>
        <p:spPr>
          <a:xfrm>
            <a:off x="2772139" y="1730497"/>
            <a:ext cx="1488357" cy="110625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zákony</a:t>
            </a:r>
          </a:p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dedo</a:t>
            </a:r>
          </a:p>
        </p:txBody>
      </p:sp>
      <p:sp>
        <p:nvSpPr>
          <p:cNvPr id="166" name="Shape 166"/>
          <p:cNvSpPr/>
          <p:nvPr/>
        </p:nvSpPr>
        <p:spPr>
          <a:xfrm>
            <a:off x="7700537" y="5895296"/>
            <a:ext cx="1893968" cy="110625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školy</a:t>
            </a:r>
          </a:p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deti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title"/>
          </p:nvPr>
        </p:nvSpPr>
        <p:spPr>
          <a:xfrm>
            <a:off x="355600" y="7474077"/>
            <a:ext cx="12293600" cy="1104901"/>
          </a:xfrm>
          <a:prstGeom prst="rect">
            <a:avLst/>
          </a:prstGeom>
        </p:spPr>
        <p:txBody>
          <a:bodyPr/>
          <a:lstStyle>
            <a:lvl1pPr defTabSz="549148">
              <a:defRPr spc="-120" sz="6016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Slovenské školstvo ako rodina</a:t>
            </a:r>
          </a:p>
        </p:txBody>
      </p:sp>
      <p:pic>
        <p:nvPicPr>
          <p:cNvPr id="169" name="real famil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8758" y="501507"/>
            <a:ext cx="7467487" cy="6713889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4826039" y="200905"/>
            <a:ext cx="942901" cy="123174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MŠ</a:t>
            </a:r>
          </a:p>
          <a:p>
            <a:pPr>
              <a:defRPr sz="3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otec</a:t>
            </a:r>
          </a:p>
        </p:txBody>
      </p:sp>
      <p:sp>
        <p:nvSpPr>
          <p:cNvPr id="171" name="Shape 171"/>
          <p:cNvSpPr/>
          <p:nvPr/>
        </p:nvSpPr>
        <p:spPr>
          <a:xfrm>
            <a:off x="6759826" y="200905"/>
            <a:ext cx="2052130" cy="123174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inšpekcia</a:t>
            </a:r>
          </a:p>
          <a:p>
            <a:pPr>
              <a:defRPr sz="3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mama</a:t>
            </a:r>
          </a:p>
        </p:txBody>
      </p:sp>
      <p:sp>
        <p:nvSpPr>
          <p:cNvPr id="172" name="Shape 172"/>
          <p:cNvSpPr/>
          <p:nvPr/>
        </p:nvSpPr>
        <p:spPr>
          <a:xfrm>
            <a:off x="2795040" y="1743007"/>
            <a:ext cx="1442555" cy="108123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zákony</a:t>
            </a:r>
          </a:p>
          <a:p>
            <a:pPr>
              <a:defRPr sz="29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dedo</a:t>
            </a:r>
          </a:p>
        </p:txBody>
      </p:sp>
      <p:sp>
        <p:nvSpPr>
          <p:cNvPr id="173" name="Shape 173"/>
          <p:cNvSpPr/>
          <p:nvPr/>
        </p:nvSpPr>
        <p:spPr>
          <a:xfrm>
            <a:off x="7700537" y="5895296"/>
            <a:ext cx="1893968" cy="110625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školy</a:t>
            </a:r>
          </a:p>
          <a:p>
            <a:pPr>
              <a:def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deti</a:t>
            </a:r>
          </a:p>
        </p:txBody>
      </p:sp>
      <p:pic>
        <p:nvPicPr>
          <p:cNvPr id="174" name="burja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93006" y="1512379"/>
            <a:ext cx="2013975" cy="2013975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8504597" y="3141628"/>
            <a:ext cx="4084449" cy="930344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strýkovia a tety</a:t>
            </a:r>
          </a:p>
          <a:p>
            <a:pPr>
              <a:defRPr sz="25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podporné organizácie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Školy ako deti</a:t>
            </a:r>
          </a:p>
        </p:txBody>
      </p:sp>
      <p:sp>
        <p:nvSpPr>
          <p:cNvPr id="178" name="Shape 178"/>
          <p:cNvSpPr/>
          <p:nvPr>
            <p:ph type="body" sz="half" idx="1"/>
          </p:nvPr>
        </p:nvSpPr>
        <p:spPr>
          <a:xfrm>
            <a:off x="277018" y="3084670"/>
            <a:ext cx="6318252" cy="622443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autorita</a:t>
            </a:r>
          </a:p>
          <a:p>
            <a:pPr>
              <a:defRPr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strach z konfliktov</a:t>
            </a:r>
          </a:p>
          <a:p>
            <a:pPr>
              <a:defRPr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problémy rieši niekto iný - odborníci</a:t>
            </a:r>
          </a:p>
          <a:p>
            <a:pPr>
              <a:defRPr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postoj “učíme deti”</a:t>
            </a:r>
          </a:p>
          <a:p>
            <a:pPr>
              <a:defRPr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robíme to, čo sa bude páčiť rodičom</a:t>
            </a:r>
          </a:p>
        </p:txBody>
      </p:sp>
      <p:pic>
        <p:nvPicPr>
          <p:cNvPr id="179" name="cute_girl_ice_skates-1920x1080.jpg"/>
          <p:cNvPicPr>
            <a:picLocks noChangeAspect="1"/>
          </p:cNvPicPr>
          <p:nvPr/>
        </p:nvPicPr>
        <p:blipFill>
          <a:blip r:embed="rId2">
            <a:extLst/>
          </a:blip>
          <a:srcRect l="46800" t="1521" r="18669" b="3713"/>
          <a:stretch>
            <a:fillRect/>
          </a:stretch>
        </p:blipFill>
        <p:spPr>
          <a:xfrm>
            <a:off x="6785967" y="0"/>
            <a:ext cx="6318079" cy="9753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324863"/>
      </a:dk1>
      <a:lt1>
        <a:srgbClr val="634D31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