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24"/>
  </p:notesMasterIdLst>
  <p:handoutMasterIdLst>
    <p:handoutMasterId r:id="rId25"/>
  </p:handoutMasterIdLst>
  <p:sldIdLst>
    <p:sldId id="256" r:id="rId2"/>
    <p:sldId id="451" r:id="rId3"/>
    <p:sldId id="474" r:id="rId4"/>
    <p:sldId id="453" r:id="rId5"/>
    <p:sldId id="454" r:id="rId6"/>
    <p:sldId id="475" r:id="rId7"/>
    <p:sldId id="422" r:id="rId8"/>
    <p:sldId id="455" r:id="rId9"/>
    <p:sldId id="456" r:id="rId10"/>
    <p:sldId id="458" r:id="rId11"/>
    <p:sldId id="457" r:id="rId12"/>
    <p:sldId id="461" r:id="rId13"/>
    <p:sldId id="463" r:id="rId14"/>
    <p:sldId id="466" r:id="rId15"/>
    <p:sldId id="467" r:id="rId16"/>
    <p:sldId id="465" r:id="rId17"/>
    <p:sldId id="469" r:id="rId18"/>
    <p:sldId id="468" r:id="rId19"/>
    <p:sldId id="472" r:id="rId20"/>
    <p:sldId id="473" r:id="rId21"/>
    <p:sldId id="471" r:id="rId22"/>
    <p:sldId id="476" r:id="rId23"/>
  </p:sldIdLst>
  <p:sldSz cx="12192000" cy="6858000"/>
  <p:notesSz cx="6794500" cy="9982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86333" autoAdjust="0"/>
  </p:normalViewPr>
  <p:slideViewPr>
    <p:cSldViewPr>
      <p:cViewPr>
        <p:scale>
          <a:sx n="75" d="100"/>
          <a:sy n="75" d="100"/>
        </p:scale>
        <p:origin x="1668" y="714"/>
      </p:cViewPr>
      <p:guideLst/>
    </p:cSldViewPr>
  </p:slideViewPr>
  <p:outlineViewPr>
    <p:cViewPr>
      <p:scale>
        <a:sx n="33" d="100"/>
        <a:sy n="33" d="100"/>
      </p:scale>
      <p:origin x="0" y="-3348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2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67D09-B6E7-4CE2-BD21-5BC4DE64E3C2}" type="datetimeFigureOut">
              <a:rPr lang="sk-SK" smtClean="0"/>
              <a:t>25. 5. 2017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0F453-813F-4BAD-B231-B0B943FC8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628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464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952" y="0"/>
            <a:ext cx="2944464" cy="501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D70B-DC8E-4CCD-A092-6B4CA0B66B7F}" type="datetimeFigureOut">
              <a:rPr lang="sk-SK" smtClean="0"/>
              <a:t>25. 5. 2017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9638" cy="3370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92" y="4803935"/>
            <a:ext cx="543560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0782"/>
            <a:ext cx="2944464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952" y="9480782"/>
            <a:ext cx="2944464" cy="501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BF8D9-B2B6-456A-826E-CF6F9A73B9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036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95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248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5278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428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645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3646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8425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7150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840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633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357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268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5095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219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760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39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9530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03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5025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4184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816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225" y="1247775"/>
            <a:ext cx="5989638" cy="3370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629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9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1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6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9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07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997" y="2222287"/>
            <a:ext cx="10032004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31800" y="1268413"/>
            <a:ext cx="12192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4104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2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3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3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8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3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6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8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5/25/2017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29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shistoryscene.com/wp-content/uploads/2015/03/classroom-19th-century-1140x6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5964"/>
          <a:stretch/>
        </p:blipFill>
        <p:spPr bwMode="auto">
          <a:xfrm>
            <a:off x="0" y="0"/>
            <a:ext cx="12192001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5733256"/>
            <a:ext cx="12192001" cy="1124744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spcAft>
                <a:spcPts val="4800"/>
              </a:spcAft>
            </a:pPr>
            <a:r>
              <a:rPr lang="sk-SK" sz="6000" dirty="0" smtClean="0">
                <a:solidFill>
                  <a:schemeClr val="tx1"/>
                </a:solidFill>
                <a:latin typeface="+mj-lt"/>
              </a:rPr>
              <a:t>Škola a sloboda – ide to dokopy?</a:t>
            </a:r>
            <a:endParaRPr lang="sk-SK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47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988840"/>
            <a:ext cx="5832648" cy="396044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sk-SK" sz="3200" i="1" dirty="0"/>
              <a:t>Najlepšie sa učíme vtedy,</a:t>
            </a:r>
            <a:br>
              <a:rPr lang="sk-SK" sz="3200" i="1" dirty="0"/>
            </a:br>
            <a:r>
              <a:rPr lang="sk-SK" sz="3200" i="1" dirty="0"/>
              <a:t>keď sami rozhodujeme,</a:t>
            </a:r>
            <a:br>
              <a:rPr lang="sk-SK" sz="3200" i="1" dirty="0"/>
            </a:br>
            <a:r>
              <a:rPr lang="sk-SK" sz="3200" i="1" dirty="0"/>
              <a:t>čo sa ideme učiť a keď si</a:t>
            </a:r>
            <a:br>
              <a:rPr lang="sk-SK" sz="3200" i="1" dirty="0"/>
            </a:br>
            <a:r>
              <a:rPr lang="sk-SK" sz="3200" i="1" dirty="0"/>
              <a:t>sami volíme materiály,</a:t>
            </a:r>
            <a:br>
              <a:rPr lang="sk-SK" sz="3200" i="1" dirty="0"/>
            </a:br>
            <a:r>
              <a:rPr lang="sk-SK" sz="3200" i="1" dirty="0"/>
              <a:t>zážitky a ľudí, od ktorých</a:t>
            </a:r>
            <a:br>
              <a:rPr lang="sk-SK" sz="3200" i="1" dirty="0"/>
            </a:br>
            <a:r>
              <a:rPr lang="sk-SK" sz="3200" i="1" dirty="0"/>
              <a:t>sa budeme učiť.</a:t>
            </a:r>
          </a:p>
          <a:p>
            <a:pPr marL="0" indent="0" algn="r">
              <a:buNone/>
            </a:pPr>
            <a:r>
              <a:rPr lang="sk-SK" sz="3200" i="1" dirty="0"/>
              <a:t>John </a:t>
            </a:r>
            <a:r>
              <a:rPr lang="sk-SK" sz="3200" i="1" dirty="0" err="1"/>
              <a:t>Holt</a:t>
            </a:r>
            <a:r>
              <a:rPr lang="sk-SK" sz="3200" i="1" dirty="0"/>
              <a:t/>
            </a:r>
            <a:br>
              <a:rPr lang="sk-SK" sz="3200" i="1" dirty="0"/>
            </a:br>
            <a:r>
              <a:rPr lang="sk-SK" sz="3200" i="1" dirty="0"/>
              <a:t>(1923 – 1985)</a:t>
            </a:r>
          </a:p>
        </p:txBody>
      </p:sp>
      <p:pic>
        <p:nvPicPr>
          <p:cNvPr id="5122" name="Picture 2" descr="https://upload.wikimedia.org/wikipedia/en/f/fb/John_Holt_%28educator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4152" y="260648"/>
            <a:ext cx="44443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2204864"/>
            <a:ext cx="6264696" cy="475252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k-SK" sz="3200" i="1" dirty="0"/>
              <a:t>Školy plnia tie isté spoločenské</a:t>
            </a:r>
            <a:br>
              <a:rPr lang="sk-SK" sz="3200" i="1" dirty="0"/>
            </a:br>
            <a:r>
              <a:rPr lang="sk-SK" sz="3200" i="1" dirty="0"/>
              <a:t>funkcie ako väzenia a mentálne</a:t>
            </a:r>
            <a:br>
              <a:rPr lang="sk-SK" sz="3200" i="1" dirty="0"/>
            </a:br>
            <a:r>
              <a:rPr lang="sk-SK" sz="3200" i="1" dirty="0"/>
              <a:t>ústavy – definujú, klasifikujú,</a:t>
            </a:r>
            <a:br>
              <a:rPr lang="sk-SK" sz="3200" i="1" dirty="0"/>
            </a:br>
            <a:r>
              <a:rPr lang="sk-SK" sz="3200" i="1" dirty="0"/>
              <a:t>kontrolujú a regulujú ľudí</a:t>
            </a:r>
            <a:r>
              <a:rPr lang="sk-SK" sz="3200" i="1" dirty="0" smtClean="0"/>
              <a:t>.</a:t>
            </a:r>
          </a:p>
          <a:p>
            <a:pPr marL="0" indent="0">
              <a:buNone/>
            </a:pPr>
            <a:endParaRPr lang="sk-SK" sz="3200" i="1" dirty="0"/>
          </a:p>
          <a:p>
            <a:pPr marL="0" indent="0" algn="r">
              <a:buNone/>
            </a:pPr>
            <a:r>
              <a:rPr lang="sk-SK" sz="3200" i="1" dirty="0" err="1"/>
              <a:t>Michel</a:t>
            </a:r>
            <a:r>
              <a:rPr lang="sk-SK" sz="3200" i="1" dirty="0"/>
              <a:t> </a:t>
            </a:r>
            <a:r>
              <a:rPr lang="sk-SK" sz="3200" i="1" dirty="0" err="1"/>
              <a:t>Foucault</a:t>
            </a:r>
            <a:r>
              <a:rPr lang="sk-SK" sz="3200" i="1" dirty="0"/>
              <a:t/>
            </a:r>
            <a:br>
              <a:rPr lang="sk-SK" sz="3200" i="1" dirty="0"/>
            </a:br>
            <a:r>
              <a:rPr lang="sk-SK" sz="3200" i="1" dirty="0"/>
              <a:t>(1926 – 1984)</a:t>
            </a:r>
          </a:p>
        </p:txBody>
      </p:sp>
      <p:pic>
        <p:nvPicPr>
          <p:cNvPr id="4098" name="Picture 2" descr="http://www.michel-foucault.com/gallery/pictures/foucault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8168" y="260648"/>
            <a:ext cx="427279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r="15520"/>
          <a:stretch/>
        </p:blipFill>
        <p:spPr>
          <a:xfrm>
            <a:off x="0" y="0"/>
            <a:ext cx="12192000" cy="6854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758036" y="548680"/>
            <a:ext cx="6456040" cy="2432050"/>
          </a:xfrm>
        </p:spPr>
        <p:txBody>
          <a:bodyPr anchor="t" anchorCtr="0"/>
          <a:lstStyle/>
          <a:p>
            <a:r>
              <a:rPr lang="sk-SK" sz="4800" dirty="0"/>
              <a:t>Sloboda </a:t>
            </a:r>
            <a:r>
              <a:rPr lang="sk-SK" sz="4800" dirty="0" smtClean="0"/>
              <a:t>do</a:t>
            </a:r>
            <a:br>
              <a:rPr lang="sk-SK" sz="4800" dirty="0" smtClean="0"/>
            </a:br>
            <a:r>
              <a:rPr lang="sk-SK" sz="4800" dirty="0" smtClean="0"/>
              <a:t>škôl nepatrí</a:t>
            </a:r>
            <a:r>
              <a:rPr lang="sk-SK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023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1.martinus.sk/tovar/_l/26/l266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168">
            <a:off x="230628" y="237983"/>
            <a:ext cx="2934925" cy="473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artinus.cz/data/tovar/_l/95/l95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519">
            <a:off x="3201631" y="260958"/>
            <a:ext cx="270428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/>
          <a:stretch/>
        </p:blipFill>
        <p:spPr>
          <a:xfrm rot="453598">
            <a:off x="8887550" y="406444"/>
            <a:ext cx="2881837" cy="4401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r="-1"/>
          <a:stretch/>
        </p:blipFill>
        <p:spPr>
          <a:xfrm>
            <a:off x="6172472" y="144845"/>
            <a:ext cx="2881762" cy="4159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/>
          <a:stretch/>
        </p:blipFill>
        <p:spPr>
          <a:xfrm rot="209326">
            <a:off x="5140762" y="1915221"/>
            <a:ext cx="2880706" cy="4573316"/>
          </a:xfrm>
          <a:prstGeom prst="rect">
            <a:avLst/>
          </a:prstGeom>
        </p:spPr>
      </p:pic>
      <p:pic>
        <p:nvPicPr>
          <p:cNvPr id="1026" name="Picture 2" descr="http://i1.martinus.sk/tovar/_l/138/l13826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949">
            <a:off x="1537588" y="2150958"/>
            <a:ext cx="2860200" cy="43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231560" y="5013176"/>
            <a:ext cx="3960440" cy="234888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2800" dirty="0">
                <a:solidFill>
                  <a:schemeClr val="tx1"/>
                </a:solidFill>
              </a:rPr>
              <a:t>Branislav </a:t>
            </a:r>
            <a:r>
              <a:rPr lang="sk-SK" sz="2800" dirty="0" err="1">
                <a:solidFill>
                  <a:schemeClr val="tx1"/>
                </a:solidFill>
              </a:rPr>
              <a:t>Pupala</a:t>
            </a:r>
            <a:endParaRPr lang="sk-SK" sz="2800" dirty="0">
              <a:solidFill>
                <a:schemeClr val="tx1"/>
              </a:solidFill>
            </a:endParaRPr>
          </a:p>
          <a:p>
            <a:r>
              <a:rPr lang="sk-SK" sz="2800" dirty="0">
                <a:solidFill>
                  <a:schemeClr val="tx1"/>
                </a:solidFill>
              </a:rPr>
              <a:t>Ondrej Kaščák</a:t>
            </a:r>
          </a:p>
          <a:p>
            <a:r>
              <a:rPr lang="sk-SK" sz="2800" dirty="0">
                <a:solidFill>
                  <a:schemeClr val="tx1"/>
                </a:solidFill>
              </a:rPr>
              <a:t>Stanislav </a:t>
            </a:r>
            <a:r>
              <a:rPr lang="sk-SK" sz="2800" dirty="0" err="1">
                <a:solidFill>
                  <a:schemeClr val="tx1"/>
                </a:solidFill>
              </a:rPr>
              <a:t>Štech</a:t>
            </a:r>
            <a:r>
              <a:rPr lang="sk-SK" sz="2800" dirty="0">
                <a:solidFill>
                  <a:schemeClr val="tx1"/>
                </a:solidFill>
              </a:rPr>
              <a:t> (ČR)</a:t>
            </a:r>
          </a:p>
        </p:txBody>
      </p:sp>
    </p:spTree>
    <p:extLst>
      <p:ext uri="{BB962C8B-B14F-4D97-AF65-F5344CB8AC3E}">
        <p14:creationId xmlns:p14="http://schemas.microsoft.com/office/powerpoint/2010/main" val="22908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1364" y="2296858"/>
            <a:ext cx="11017224" cy="4293096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800"/>
              </a:spcAft>
            </a:pPr>
            <a:r>
              <a:rPr lang="sk-SK" sz="3200" dirty="0">
                <a:solidFill>
                  <a:schemeClr val="tx1"/>
                </a:solidFill>
              </a:rPr>
              <a:t>Dieťa sa v istom veku potrebuje dozvedieť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že existujú aj iné sociálne </a:t>
            </a:r>
            <a:r>
              <a:rPr lang="sk-SK" sz="3200" dirty="0" smtClean="0">
                <a:solidFill>
                  <a:schemeClr val="tx1"/>
                </a:solidFill>
              </a:rPr>
              <a:t>prostredia,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ktoré </a:t>
            </a:r>
            <a:r>
              <a:rPr lang="sk-SK" sz="3200" dirty="0">
                <a:solidFill>
                  <a:schemeClr val="tx1"/>
                </a:solidFill>
              </a:rPr>
              <a:t>sú menej priateľské ako rodina,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že nie je stredom vesmíru,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že nie všetci dospelí ho zbožňujú,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že sa mu okolie </a:t>
            </a:r>
            <a:r>
              <a:rPr lang="sk-SK" sz="3200" dirty="0" smtClean="0">
                <a:solidFill>
                  <a:schemeClr val="tx1"/>
                </a:solidFill>
              </a:rPr>
              <a:t>nemusí prispôsobovať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a </a:t>
            </a:r>
            <a:r>
              <a:rPr lang="sk-SK" sz="3200" dirty="0">
                <a:solidFill>
                  <a:schemeClr val="tx1"/>
                </a:solidFill>
              </a:rPr>
              <a:t>plniť mu všetky želania.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1364" y="404664"/>
            <a:ext cx="1152128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tx1"/>
                </a:solidFill>
              </a:rPr>
              <a:t>Škola ako </a:t>
            </a:r>
            <a:r>
              <a:rPr lang="sk-SK" sz="3600" dirty="0" smtClean="0">
                <a:solidFill>
                  <a:schemeClr val="tx1"/>
                </a:solidFill>
              </a:rPr>
              <a:t>významný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(a zámerný) protipól </a:t>
            </a:r>
            <a:r>
              <a:rPr lang="sk-SK" sz="3600" dirty="0">
                <a:solidFill>
                  <a:schemeClr val="tx1"/>
                </a:solidFill>
              </a:rPr>
              <a:t>rodiny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r="18993"/>
          <a:stretch/>
        </p:blipFill>
        <p:spPr>
          <a:xfrm>
            <a:off x="8688288" y="188640"/>
            <a:ext cx="3323258" cy="38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9368" y="2420888"/>
            <a:ext cx="11161240" cy="4293096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800"/>
              </a:spcAft>
            </a:pPr>
            <a:r>
              <a:rPr lang="sk-SK" sz="3200" dirty="0">
                <a:solidFill>
                  <a:schemeClr val="tx1"/>
                </a:solidFill>
              </a:rPr>
              <a:t>Dieťa sa </a:t>
            </a:r>
            <a:r>
              <a:rPr lang="sk-SK" sz="3200" dirty="0" smtClean="0">
                <a:solidFill>
                  <a:schemeClr val="tx1"/>
                </a:solidFill>
              </a:rPr>
              <a:t>musí (vo </a:t>
            </a:r>
            <a:r>
              <a:rPr lang="sk-SK" sz="3200" dirty="0">
                <a:solidFill>
                  <a:schemeClr val="tx1"/>
                </a:solidFill>
              </a:rPr>
              <a:t>vlastnom záujme) </a:t>
            </a:r>
            <a:r>
              <a:rPr lang="sk-SK" sz="3200" dirty="0" smtClean="0">
                <a:solidFill>
                  <a:schemeClr val="tx1"/>
                </a:solidFill>
              </a:rPr>
              <a:t>naučiť</a:t>
            </a:r>
            <a:endParaRPr lang="sk-SK" sz="3200" dirty="0">
              <a:solidFill>
                <a:schemeClr val="tx1"/>
              </a:solidFill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podrobovať sa formálnej autorite,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podrobovať sa pravidlám komunity,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rešpektovať pevný režim dňa,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synchronizovať svoje činnosti s inými,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FFFF00"/>
                </a:solidFill>
              </a:rPr>
              <a:t>fungovať v podmienkach obmedzenej slobody.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tx1"/>
              </a:solidFill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tx1"/>
              </a:solidFill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5352" y="332656"/>
            <a:ext cx="11449272" cy="1152549"/>
          </a:xfrm>
        </p:spPr>
        <p:txBody>
          <a:bodyPr anchor="t" anchorCtr="0"/>
          <a:lstStyle/>
          <a:p>
            <a:r>
              <a:rPr lang="sk-SK" sz="3400" dirty="0">
                <a:solidFill>
                  <a:schemeClr val="tx1"/>
                </a:solidFill>
              </a:rPr>
              <a:t>Škola ako prostredie </a:t>
            </a:r>
            <a:r>
              <a:rPr lang="sk-SK" sz="3400" dirty="0" smtClean="0">
                <a:solidFill>
                  <a:schemeClr val="tx1"/>
                </a:solidFill>
              </a:rPr>
              <a:t>socializácie a </a:t>
            </a:r>
            <a:r>
              <a:rPr lang="sk-SK" sz="3400" dirty="0" err="1" smtClean="0">
                <a:solidFill>
                  <a:schemeClr val="tx1"/>
                </a:solidFill>
              </a:rPr>
              <a:t>adap</a:t>
            </a:r>
            <a:r>
              <a:rPr lang="sk-SK" sz="3400" dirty="0" smtClean="0">
                <a:solidFill>
                  <a:schemeClr val="tx1"/>
                </a:solidFill>
              </a:rPr>
              <a:t>-</a:t>
            </a:r>
            <a:br>
              <a:rPr lang="sk-SK" sz="3400" dirty="0" smtClean="0">
                <a:solidFill>
                  <a:schemeClr val="tx1"/>
                </a:solidFill>
              </a:rPr>
            </a:br>
            <a:r>
              <a:rPr lang="sk-SK" sz="3400" dirty="0" err="1" smtClean="0">
                <a:solidFill>
                  <a:schemeClr val="tx1"/>
                </a:solidFill>
              </a:rPr>
              <a:t>tácie</a:t>
            </a:r>
            <a:r>
              <a:rPr lang="sk-SK" sz="3400" dirty="0" smtClean="0">
                <a:solidFill>
                  <a:schemeClr val="tx1"/>
                </a:solidFill>
              </a:rPr>
              <a:t> na podmienky </a:t>
            </a:r>
            <a:r>
              <a:rPr lang="sk-SK" sz="3400" dirty="0">
                <a:solidFill>
                  <a:schemeClr val="tx1"/>
                </a:solidFill>
              </a:rPr>
              <a:t>obmedzenej </a:t>
            </a:r>
            <a:r>
              <a:rPr lang="sk-SK" sz="3400" dirty="0" smtClean="0">
                <a:solidFill>
                  <a:schemeClr val="tx1"/>
                </a:solidFill>
              </a:rPr>
              <a:t>slobody</a:t>
            </a:r>
            <a:endParaRPr lang="sk-SK" sz="3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b="1708"/>
          <a:stretch/>
        </p:blipFill>
        <p:spPr>
          <a:xfrm>
            <a:off x="8904312" y="147659"/>
            <a:ext cx="3178360" cy="42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6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1"/>
          <a:stretch/>
        </p:blipFill>
        <p:spPr>
          <a:xfrm>
            <a:off x="911424" y="0"/>
            <a:ext cx="10476121" cy="494116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847528" y="5101487"/>
            <a:ext cx="8892480" cy="170080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800"/>
              </a:spcAft>
            </a:pPr>
            <a:r>
              <a:rPr lang="sk-SK" sz="3200" i="1" dirty="0">
                <a:solidFill>
                  <a:schemeClr val="tx1"/>
                </a:solidFill>
              </a:rPr>
              <a:t>Dávať deťom v škole veľa slobody je rovnaké ako dávať účastníkom redukčného liečebného pobytu veľa zákuskov.</a:t>
            </a:r>
          </a:p>
        </p:txBody>
      </p:sp>
    </p:spTree>
    <p:extLst>
      <p:ext uri="{BB962C8B-B14F-4D97-AF65-F5344CB8AC3E}">
        <p14:creationId xmlns:p14="http://schemas.microsoft.com/office/powerpoint/2010/main" val="39816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360" y="2420888"/>
            <a:ext cx="11521280" cy="414495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tx1"/>
                </a:solidFill>
              </a:rPr>
              <a:t>riziko </a:t>
            </a:r>
            <a:r>
              <a:rPr lang="sk-SK" sz="3200" dirty="0">
                <a:solidFill>
                  <a:schemeClr val="tx1"/>
                </a:solidFill>
              </a:rPr>
              <a:t>nevhodného pôsobenia,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úroveň pôjde dole (žiaci sa nebudú učiť,</a:t>
            </a:r>
            <a:br>
              <a:rPr lang="sk-SK" sz="3200" dirty="0">
                <a:solidFill>
                  <a:schemeClr val="tx1"/>
                </a:solidFill>
              </a:rPr>
            </a:br>
            <a:r>
              <a:rPr lang="sk-SK" sz="3200" dirty="0">
                <a:solidFill>
                  <a:schemeClr val="tx1"/>
                </a:solidFill>
              </a:rPr>
              <a:t>alebo sa budú učiť iba to, čo ich baví),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tx1"/>
                </a:solidFill>
              </a:rPr>
              <a:t>spoločnosť </a:t>
            </a:r>
            <a:r>
              <a:rPr lang="sk-SK" sz="3200" dirty="0">
                <a:solidFill>
                  <a:schemeClr val="tx1"/>
                </a:solidFill>
              </a:rPr>
              <a:t>sa </a:t>
            </a:r>
            <a:r>
              <a:rPr lang="sk-SK" sz="3200" dirty="0" smtClean="0">
                <a:solidFill>
                  <a:schemeClr val="tx1"/>
                </a:solidFill>
              </a:rPr>
              <a:t>rozpadne.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/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S</a:t>
            </a:r>
            <a:r>
              <a:rPr lang="sk-SK" sz="3200" dirty="0">
                <a:solidFill>
                  <a:schemeClr val="tx1"/>
                </a:solidFill>
              </a:rPr>
              <a:t>. </a:t>
            </a:r>
            <a:r>
              <a:rPr lang="sk-SK" sz="3200" dirty="0" err="1">
                <a:solidFill>
                  <a:schemeClr val="tx1"/>
                </a:solidFill>
              </a:rPr>
              <a:t>Štech</a:t>
            </a:r>
            <a:r>
              <a:rPr lang="sk-SK" sz="3200" dirty="0">
                <a:solidFill>
                  <a:schemeClr val="tx1"/>
                </a:solidFill>
              </a:rPr>
              <a:t>: „</a:t>
            </a:r>
            <a:r>
              <a:rPr lang="sk-SK" sz="3200" i="1" dirty="0">
                <a:solidFill>
                  <a:schemeClr val="tx1"/>
                </a:solidFill>
              </a:rPr>
              <a:t>úlohou školy je </a:t>
            </a:r>
            <a:r>
              <a:rPr lang="sk-SK" sz="3200" i="1" dirty="0" smtClean="0">
                <a:solidFill>
                  <a:schemeClr val="tx1"/>
                </a:solidFill>
              </a:rPr>
              <a:t>zabezpečiť,</a:t>
            </a:r>
            <a:br>
              <a:rPr lang="sk-SK" sz="3200" i="1" dirty="0" smtClean="0">
                <a:solidFill>
                  <a:schemeClr val="tx1"/>
                </a:solidFill>
              </a:rPr>
            </a:br>
            <a:r>
              <a:rPr lang="sk-SK" sz="3200" i="1" dirty="0" smtClean="0">
                <a:solidFill>
                  <a:schemeClr val="tx1"/>
                </a:solidFill>
              </a:rPr>
              <a:t>aby </a:t>
            </a:r>
            <a:r>
              <a:rPr lang="sk-SK" sz="3200" i="1" dirty="0">
                <a:solidFill>
                  <a:schemeClr val="tx1"/>
                </a:solidFill>
              </a:rPr>
              <a:t>sme sa od seba nelíšili až príliš</a:t>
            </a:r>
            <a:r>
              <a:rPr lang="sk-SK" sz="3200" i="1" dirty="0" smtClean="0">
                <a:solidFill>
                  <a:schemeClr val="tx1"/>
                </a:solidFill>
              </a:rPr>
              <a:t>“</a:t>
            </a:r>
            <a:endParaRPr lang="sk-SK" sz="32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6930" y="332656"/>
            <a:ext cx="11737304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tx1"/>
                </a:solidFill>
              </a:rPr>
              <a:t>Ďalšie obavy z </a:t>
            </a:r>
            <a:r>
              <a:rPr lang="sk-SK" sz="3600" dirty="0" smtClean="0">
                <a:solidFill>
                  <a:schemeClr val="tx1"/>
                </a:solidFill>
              </a:rPr>
              <a:t>prílišnej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slobody vo </a:t>
            </a:r>
            <a:r>
              <a:rPr lang="sk-SK" sz="3600" dirty="0">
                <a:solidFill>
                  <a:schemeClr val="tx1"/>
                </a:solidFill>
              </a:rPr>
              <a:t>vzdelávaní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8458"/>
          <a:stretch/>
        </p:blipFill>
        <p:spPr>
          <a:xfrm>
            <a:off x="8760295" y="233477"/>
            <a:ext cx="3144377" cy="47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376" y="2420888"/>
            <a:ext cx="8892480" cy="4144587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sk-SK" sz="3200" dirty="0">
                <a:solidFill>
                  <a:schemeClr val="tx1"/>
                </a:solidFill>
              </a:rPr>
              <a:t>... sa žiaci nenaučia rozhodovať sa,</a:t>
            </a:r>
          </a:p>
          <a:p>
            <a:pPr>
              <a:spcAft>
                <a:spcPts val="1200"/>
              </a:spcAft>
            </a:pPr>
            <a:r>
              <a:rPr lang="sk-SK" sz="3200" dirty="0">
                <a:solidFill>
                  <a:schemeClr val="tx1"/>
                </a:solidFill>
              </a:rPr>
              <a:t>... niet zodpovednosti,</a:t>
            </a:r>
          </a:p>
          <a:p>
            <a:pPr>
              <a:spcAft>
                <a:spcPts val="1200"/>
              </a:spcAft>
            </a:pPr>
            <a:r>
              <a:rPr lang="sk-SK" sz="3200" dirty="0">
                <a:solidFill>
                  <a:schemeClr val="tx1"/>
                </a:solidFill>
              </a:rPr>
              <a:t>... niet sebadisciplíny,</a:t>
            </a:r>
          </a:p>
          <a:p>
            <a:pPr>
              <a:spcAft>
                <a:spcPts val="1200"/>
              </a:spcAft>
            </a:pPr>
            <a:r>
              <a:rPr lang="sk-SK" sz="3200" dirty="0">
                <a:solidFill>
                  <a:schemeClr val="tx1"/>
                </a:solidFill>
              </a:rPr>
              <a:t>... niet tvorivosti, pestrosti, rôznorodosti</a:t>
            </a:r>
          </a:p>
          <a:p>
            <a:pPr>
              <a:spcAft>
                <a:spcPts val="1200"/>
              </a:spcAft>
            </a:pPr>
            <a:r>
              <a:rPr lang="sk-SK" sz="3200" dirty="0">
                <a:solidFill>
                  <a:schemeClr val="tx1"/>
                </a:solidFill>
              </a:rPr>
              <a:t>... niet inovácií, experimentov, </a:t>
            </a:r>
          </a:p>
          <a:p>
            <a:pPr>
              <a:spcAft>
                <a:spcPts val="1200"/>
              </a:spcAft>
            </a:pPr>
            <a:r>
              <a:rPr lang="sk-SK" sz="3200" dirty="0">
                <a:solidFill>
                  <a:schemeClr val="tx1"/>
                </a:solidFill>
              </a:rPr>
              <a:t>... niet radosti.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7368" y="332656"/>
            <a:ext cx="11737304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tx1"/>
                </a:solidFill>
              </a:rPr>
              <a:t>Na druhú </a:t>
            </a:r>
            <a:r>
              <a:rPr lang="sk-SK" sz="3600" dirty="0" smtClean="0">
                <a:solidFill>
                  <a:schemeClr val="tx1"/>
                </a:solidFill>
              </a:rPr>
              <a:t>stranu, bez istej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miery slobody </a:t>
            </a:r>
            <a:r>
              <a:rPr lang="sk-SK" sz="3600" dirty="0">
                <a:solidFill>
                  <a:schemeClr val="tx1"/>
                </a:solidFill>
              </a:rPr>
              <a:t>v školách...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3243"/>
          <a:stretch/>
        </p:blipFill>
        <p:spPr>
          <a:xfrm flipH="1">
            <a:off x="8688288" y="264932"/>
            <a:ext cx="3281304" cy="44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ocomote.com/hubfs/Blog_Heros/Open-Plan-Offi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6"/>
          <a:stretch/>
        </p:blipFill>
        <p:spPr bwMode="auto">
          <a:xfrm>
            <a:off x="1102855" y="260648"/>
            <a:ext cx="9986290" cy="541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805264"/>
            <a:ext cx="12192000" cy="1062484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sz="2800" dirty="0" smtClean="0"/>
              <a:t>Máme žiakov pripravovať na </a:t>
            </a:r>
            <a:r>
              <a:rPr lang="sk-SK" sz="2800" dirty="0"/>
              <a:t>„disciplinovaný“ </a:t>
            </a:r>
            <a:r>
              <a:rPr lang="sk-SK" sz="2800" dirty="0" smtClean="0"/>
              <a:t>život</a:t>
            </a:r>
            <a:br>
              <a:rPr lang="sk-SK" sz="2800" dirty="0" smtClean="0"/>
            </a:br>
            <a:r>
              <a:rPr lang="sk-SK" sz="2800" dirty="0" smtClean="0"/>
              <a:t>a na prácu vo </a:t>
            </a:r>
            <a:r>
              <a:rPr lang="sk-SK" sz="2800" dirty="0"/>
              <a:t>vysoko organizovanej, hierarchickej </a:t>
            </a:r>
            <a:r>
              <a:rPr lang="sk-SK" sz="2800" dirty="0" smtClean="0"/>
              <a:t>spoločnosti?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41726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472264" y="116632"/>
            <a:ext cx="3575720" cy="6436444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200" dirty="0" smtClean="0">
                <a:solidFill>
                  <a:srgbClr val="FFFF00"/>
                </a:solidFill>
              </a:rPr>
              <a:t>antika</a:t>
            </a:r>
            <a:br>
              <a:rPr lang="sk-SK" sz="3200" dirty="0" smtClean="0">
                <a:solidFill>
                  <a:srgbClr val="FFFF00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škola </a:t>
            </a:r>
            <a:r>
              <a:rPr lang="sk-SK" sz="3200" dirty="0">
                <a:solidFill>
                  <a:schemeClr val="tx1"/>
                </a:solidFill>
              </a:rPr>
              <a:t>ako miesto </a:t>
            </a:r>
            <a:r>
              <a:rPr lang="sk-SK" sz="3200" dirty="0" smtClean="0">
                <a:solidFill>
                  <a:schemeClr val="tx1"/>
                </a:solidFill>
              </a:rPr>
              <a:t>slobody</a:t>
            </a:r>
          </a:p>
          <a:p>
            <a:pPr>
              <a:spcAft>
                <a:spcPts val="600"/>
              </a:spcAft>
            </a:pPr>
            <a:endParaRPr lang="sk-SK" sz="3200" i="1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i="1" dirty="0" err="1" smtClean="0">
                <a:solidFill>
                  <a:schemeClr val="tx1"/>
                </a:solidFill>
              </a:rPr>
              <a:t>scholé</a:t>
            </a:r>
            <a:r>
              <a:rPr lang="sk-SK" sz="3200" dirty="0" smtClean="0">
                <a:solidFill>
                  <a:schemeClr val="tx1"/>
                </a:solidFill>
              </a:rPr>
              <a:t> </a:t>
            </a:r>
            <a:r>
              <a:rPr lang="sk-SK" sz="3200" dirty="0">
                <a:solidFill>
                  <a:schemeClr val="tx1"/>
                </a:solidFill>
              </a:rPr>
              <a:t>– </a:t>
            </a:r>
            <a:r>
              <a:rPr lang="sk-SK" sz="3200" dirty="0" smtClean="0">
                <a:solidFill>
                  <a:schemeClr val="tx1"/>
                </a:solidFill>
              </a:rPr>
              <a:t>prázdno,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voľný </a:t>
            </a:r>
            <a:r>
              <a:rPr lang="sk-SK" sz="3200" dirty="0">
                <a:solidFill>
                  <a:schemeClr val="tx1"/>
                </a:solidFill>
              </a:rPr>
              <a:t>čas, </a:t>
            </a:r>
            <a:r>
              <a:rPr lang="sk-SK" sz="3200" dirty="0" err="1" smtClean="0">
                <a:solidFill>
                  <a:schemeClr val="tx1"/>
                </a:solidFill>
              </a:rPr>
              <a:t>oslobo</a:t>
            </a:r>
            <a:r>
              <a:rPr lang="sk-SK" sz="3200" dirty="0" smtClean="0">
                <a:solidFill>
                  <a:schemeClr val="tx1"/>
                </a:solidFill>
              </a:rPr>
              <a:t>-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err="1" smtClean="0">
                <a:solidFill>
                  <a:schemeClr val="tx1"/>
                </a:solidFill>
              </a:rPr>
              <a:t>denie</a:t>
            </a:r>
            <a:r>
              <a:rPr lang="sk-SK" sz="3200" dirty="0" smtClean="0">
                <a:solidFill>
                  <a:schemeClr val="tx1"/>
                </a:solidFill>
              </a:rPr>
              <a:t> od </a:t>
            </a:r>
            <a:r>
              <a:rPr lang="sk-SK" sz="3200" dirty="0" err="1" smtClean="0">
                <a:solidFill>
                  <a:schemeClr val="tx1"/>
                </a:solidFill>
              </a:rPr>
              <a:t>každo</a:t>
            </a:r>
            <a:r>
              <a:rPr lang="sk-SK" sz="3200" dirty="0" smtClean="0">
                <a:solidFill>
                  <a:schemeClr val="tx1"/>
                </a:solidFill>
              </a:rPr>
              <a:t>-denných starostí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a povinností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/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(viď </a:t>
            </a:r>
            <a:r>
              <a:rPr lang="sk-SK" sz="3200" dirty="0">
                <a:solidFill>
                  <a:schemeClr val="tx1"/>
                </a:solidFill>
              </a:rPr>
              <a:t>dnešné „prázdniny</a:t>
            </a:r>
            <a:r>
              <a:rPr lang="sk-SK" sz="3200" dirty="0" smtClean="0">
                <a:solidFill>
                  <a:schemeClr val="tx1"/>
                </a:solidFill>
              </a:rPr>
              <a:t>“)</a:t>
            </a: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lh5.googleusercontent.com/Lrhv8vGqipdU301I5xhji1hE0wNKXGmZ7V-SS7JabXDfBR31NbertG5hWp2WdZ9GDojHppUzDrtq2z33MIhWMzi9u7R1083uOLpefkJD83lsAtMe8MSMvbvMuRM5Nwp1X-95Gaf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337" r="7001" b="1"/>
          <a:stretch/>
        </p:blipFill>
        <p:spPr bwMode="auto">
          <a:xfrm>
            <a:off x="0" y="0"/>
            <a:ext cx="8256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payscale.com/career-news/wp-content/uploads/sites/2/2017/02/BeachOffi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5"/>
          <a:stretch/>
        </p:blipFill>
        <p:spPr bwMode="auto">
          <a:xfrm>
            <a:off x="1287323" y="260648"/>
            <a:ext cx="95855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1824" y="5805264"/>
            <a:ext cx="12223824" cy="1196752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sz="3200" dirty="0" smtClean="0"/>
              <a:t>Alebo ich máme pripravovať na </a:t>
            </a:r>
            <a:r>
              <a:rPr lang="sk-SK" sz="3200" dirty="0"/>
              <a:t>„život v slobode</a:t>
            </a:r>
            <a:r>
              <a:rPr lang="sk-SK" sz="3200" dirty="0" smtClean="0"/>
              <a:t>“?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1764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376" y="2564904"/>
            <a:ext cx="11377264" cy="4144587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Majú mať </a:t>
            </a:r>
            <a:r>
              <a:rPr lang="sk-SK" sz="3200" dirty="0" smtClean="0">
                <a:solidFill>
                  <a:schemeClr val="tx1"/>
                </a:solidFill>
              </a:rPr>
              <a:t>školy, učitelia a žiaci </a:t>
            </a:r>
            <a:r>
              <a:rPr lang="sk-SK" sz="3200" dirty="0">
                <a:solidFill>
                  <a:schemeClr val="tx1"/>
                </a:solidFill>
              </a:rPr>
              <a:t>slobodu?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Kde sú jej rozumné hranice?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Aké riziká so sebou nesie prílišná sloboda?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tx1"/>
                </a:solidFill>
              </a:rPr>
              <a:t>Majú </a:t>
            </a:r>
            <a:r>
              <a:rPr lang="sk-SK" sz="3200" dirty="0">
                <a:solidFill>
                  <a:schemeClr val="tx1"/>
                </a:solidFill>
              </a:rPr>
              <a:t>dnes </a:t>
            </a:r>
            <a:r>
              <a:rPr lang="sk-SK" sz="3200" dirty="0" smtClean="0">
                <a:solidFill>
                  <a:schemeClr val="tx1"/>
                </a:solidFill>
              </a:rPr>
              <a:t>naše školy </a:t>
            </a:r>
            <a:r>
              <a:rPr lang="sk-SK" sz="3200" dirty="0">
                <a:solidFill>
                  <a:schemeClr val="tx1"/>
                </a:solidFill>
              </a:rPr>
              <a:t>(učitelia, žiaci) </a:t>
            </a:r>
            <a:r>
              <a:rPr lang="sk-SK" sz="3200" dirty="0" smtClean="0">
                <a:solidFill>
                  <a:schemeClr val="tx1"/>
                </a:solidFill>
              </a:rPr>
              <a:t>málo,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dosť alebo </a:t>
            </a:r>
            <a:r>
              <a:rPr lang="sk-SK" sz="3200" dirty="0">
                <a:solidFill>
                  <a:schemeClr val="tx1"/>
                </a:solidFill>
              </a:rPr>
              <a:t>priveľa slobody?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chemeClr val="tx1"/>
                </a:solidFill>
              </a:rPr>
              <a:t>Ako </a:t>
            </a:r>
            <a:r>
              <a:rPr lang="sk-SK" sz="3200" dirty="0" smtClean="0">
                <a:solidFill>
                  <a:schemeClr val="tx1"/>
                </a:solidFill>
              </a:rPr>
              <a:t>by ju mali využívať?</a:t>
            </a:r>
            <a:endParaRPr lang="sk-SK" sz="32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9376" y="512255"/>
            <a:ext cx="889248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tx1"/>
                </a:solidFill>
              </a:rPr>
              <a:t>Dôležité otázky o slobode v školách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89" y="384907"/>
            <a:ext cx="2545751" cy="28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54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15880" y="5301208"/>
            <a:ext cx="7176120" cy="90872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dirty="0" smtClean="0">
                <a:solidFill>
                  <a:schemeClr val="tx1"/>
                </a:solidFill>
              </a:rPr>
              <a:t>Ďakujem za pozornosť.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c/Laurentius_de_Voltolina_001.jpg/1269px-Laurentius_de_Voltolina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42" y="0"/>
            <a:ext cx="8231774" cy="684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28248" y="188639"/>
            <a:ext cx="3863752" cy="665822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200" dirty="0" smtClean="0">
                <a:solidFill>
                  <a:srgbClr val="FFFF00"/>
                </a:solidFill>
              </a:rPr>
              <a:t>stredovek</a:t>
            </a:r>
            <a:br>
              <a:rPr lang="sk-SK" sz="3200" dirty="0" smtClean="0">
                <a:solidFill>
                  <a:srgbClr val="FFFF00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univerzity </a:t>
            </a:r>
            <a:r>
              <a:rPr lang="sk-SK" sz="3200" dirty="0">
                <a:solidFill>
                  <a:schemeClr val="tx1"/>
                </a:solidFill>
              </a:rPr>
              <a:t>ako </a:t>
            </a:r>
            <a:r>
              <a:rPr lang="sk-SK" sz="3200" dirty="0" smtClean="0">
                <a:solidFill>
                  <a:schemeClr val="tx1"/>
                </a:solidFill>
              </a:rPr>
              <a:t>slobodné inštitúcie</a:t>
            </a:r>
          </a:p>
          <a:p>
            <a:pPr>
              <a:spcAft>
                <a:spcPts val="600"/>
              </a:spcAft>
            </a:pPr>
            <a:endParaRPr lang="sk-SK" sz="3200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i="1" dirty="0" smtClean="0">
                <a:solidFill>
                  <a:schemeClr val="tx1"/>
                </a:solidFill>
              </a:rPr>
              <a:t>akademická</a:t>
            </a:r>
            <a:br>
              <a:rPr lang="sk-SK" sz="3200" i="1" dirty="0" smtClean="0">
                <a:solidFill>
                  <a:schemeClr val="tx1"/>
                </a:solidFill>
              </a:rPr>
            </a:br>
            <a:r>
              <a:rPr lang="sk-SK" sz="3200" i="1" dirty="0" smtClean="0">
                <a:solidFill>
                  <a:schemeClr val="tx1"/>
                </a:solidFill>
              </a:rPr>
              <a:t>pôda,</a:t>
            </a:r>
          </a:p>
          <a:p>
            <a:pPr>
              <a:spcAft>
                <a:spcPts val="600"/>
              </a:spcAft>
            </a:pPr>
            <a:r>
              <a:rPr lang="sk-SK" sz="3200" i="1" dirty="0" smtClean="0">
                <a:solidFill>
                  <a:schemeClr val="tx1"/>
                </a:solidFill>
              </a:rPr>
              <a:t>akademické</a:t>
            </a:r>
            <a:br>
              <a:rPr lang="sk-SK" sz="3200" i="1" dirty="0" smtClean="0">
                <a:solidFill>
                  <a:schemeClr val="tx1"/>
                </a:solidFill>
              </a:rPr>
            </a:br>
            <a:r>
              <a:rPr lang="sk-SK" sz="3200" i="1" dirty="0" smtClean="0">
                <a:solidFill>
                  <a:schemeClr val="tx1"/>
                </a:solidFill>
              </a:rPr>
              <a:t>slobody</a:t>
            </a:r>
            <a:br>
              <a:rPr lang="sk-SK" sz="3200" i="1" dirty="0" smtClean="0">
                <a:solidFill>
                  <a:schemeClr val="tx1"/>
                </a:solidFill>
              </a:rPr>
            </a:br>
            <a:r>
              <a:rPr lang="sk-SK" sz="3200" i="1" dirty="0" smtClean="0">
                <a:solidFill>
                  <a:schemeClr val="tx1"/>
                </a:solidFill>
              </a:rPr>
              <a:t/>
            </a:r>
            <a:br>
              <a:rPr lang="sk-SK" sz="3200" i="1" dirty="0" smtClean="0">
                <a:solidFill>
                  <a:schemeClr val="tx1"/>
                </a:solidFill>
              </a:rPr>
            </a:br>
            <a:r>
              <a:rPr lang="sk-SK" sz="3200" i="1" dirty="0" smtClean="0">
                <a:solidFill>
                  <a:schemeClr val="tx1"/>
                </a:solidFill>
              </a:rPr>
              <a:t/>
            </a:r>
            <a:br>
              <a:rPr lang="sk-SK" sz="3200" i="1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(Ján Hus ?)</a:t>
            </a:r>
            <a:endParaRPr lang="sk-SK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28248" y="548680"/>
            <a:ext cx="3600400" cy="6431024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200" dirty="0">
                <a:solidFill>
                  <a:srgbClr val="FFFF00"/>
                </a:solidFill>
              </a:rPr>
              <a:t>2. </a:t>
            </a:r>
            <a:r>
              <a:rPr lang="sk-SK" sz="3200" dirty="0" smtClean="0">
                <a:solidFill>
                  <a:srgbClr val="FFFF00"/>
                </a:solidFill>
              </a:rPr>
              <a:t>polovica</a:t>
            </a:r>
            <a:br>
              <a:rPr lang="sk-SK" sz="3200" dirty="0" smtClean="0">
                <a:solidFill>
                  <a:srgbClr val="FFFF00"/>
                </a:solidFill>
              </a:rPr>
            </a:br>
            <a:r>
              <a:rPr lang="sk-SK" sz="3200" dirty="0" smtClean="0">
                <a:solidFill>
                  <a:srgbClr val="FFFF00"/>
                </a:solidFill>
              </a:rPr>
              <a:t>18</a:t>
            </a:r>
            <a:r>
              <a:rPr lang="sk-SK" sz="3200" dirty="0">
                <a:solidFill>
                  <a:srgbClr val="FFFF00"/>
                </a:solidFill>
              </a:rPr>
              <a:t>. </a:t>
            </a:r>
            <a:r>
              <a:rPr lang="sk-SK" sz="3200" dirty="0" smtClean="0">
                <a:solidFill>
                  <a:srgbClr val="FFFF00"/>
                </a:solidFill>
              </a:rPr>
              <a:t>storočia</a:t>
            </a:r>
          </a:p>
          <a:p>
            <a:pPr>
              <a:spcAft>
                <a:spcPts val="600"/>
              </a:spcAft>
            </a:pPr>
            <a:r>
              <a:rPr lang="sk-SK" sz="3200" dirty="0">
                <a:solidFill>
                  <a:schemeClr val="tx1"/>
                </a:solidFill>
              </a:rPr>
              <a:t/>
            </a:r>
            <a:br>
              <a:rPr lang="sk-SK" sz="3200" dirty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Mária Terézia –povinná školská</a:t>
            </a:r>
            <a:br>
              <a:rPr lang="sk-SK" sz="3200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dochádzka</a:t>
            </a:r>
            <a:endParaRPr lang="sk-SK" sz="3200" dirty="0">
              <a:solidFill>
                <a:schemeClr val="tx1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1800" dirty="0">
              <a:solidFill>
                <a:schemeClr val="tx1"/>
              </a:solidFill>
            </a:endParaRPr>
          </a:p>
          <a:p>
            <a:pPr>
              <a:spcAft>
                <a:spcPts val="1800"/>
              </a:spcAft>
            </a:pPr>
            <a:r>
              <a:rPr lang="sk-SK" sz="2800" i="1" dirty="0">
                <a:solidFill>
                  <a:schemeClr val="tx1"/>
                </a:solidFill>
              </a:rPr>
              <a:t>„Keď zo vzdelávania</a:t>
            </a:r>
            <a:br>
              <a:rPr lang="sk-SK" sz="2800" i="1" dirty="0">
                <a:solidFill>
                  <a:schemeClr val="tx1"/>
                </a:solidFill>
              </a:rPr>
            </a:br>
            <a:r>
              <a:rPr lang="sk-SK" sz="2800" i="1" dirty="0">
                <a:solidFill>
                  <a:schemeClr val="tx1"/>
                </a:solidFill>
              </a:rPr>
              <a:t>odstránime </a:t>
            </a:r>
            <a:r>
              <a:rPr lang="sk-SK" sz="2800" i="1" dirty="0" smtClean="0">
                <a:solidFill>
                  <a:schemeClr val="tx1"/>
                </a:solidFill>
              </a:rPr>
              <a:t>slobodnú</a:t>
            </a:r>
            <a:br>
              <a:rPr lang="sk-SK" sz="2800" i="1" dirty="0" smtClean="0">
                <a:solidFill>
                  <a:schemeClr val="tx1"/>
                </a:solidFill>
              </a:rPr>
            </a:br>
            <a:r>
              <a:rPr lang="sk-SK" sz="2800" i="1" dirty="0" smtClean="0">
                <a:solidFill>
                  <a:schemeClr val="tx1"/>
                </a:solidFill>
              </a:rPr>
              <a:t>vôľu, stane </a:t>
            </a:r>
            <a:r>
              <a:rPr lang="sk-SK" sz="2800" i="1" dirty="0">
                <a:solidFill>
                  <a:schemeClr val="tx1"/>
                </a:solidFill>
              </a:rPr>
              <a:t>sa z </a:t>
            </a:r>
            <a:r>
              <a:rPr lang="sk-SK" sz="2800" i="1" dirty="0" smtClean="0">
                <a:solidFill>
                  <a:schemeClr val="tx1"/>
                </a:solidFill>
              </a:rPr>
              <a:t>neho</a:t>
            </a:r>
            <a:br>
              <a:rPr lang="sk-SK" sz="2800" i="1" dirty="0" smtClean="0">
                <a:solidFill>
                  <a:schemeClr val="tx1"/>
                </a:solidFill>
              </a:rPr>
            </a:br>
            <a:r>
              <a:rPr lang="sk-SK" sz="2800" i="1" dirty="0" smtClean="0">
                <a:solidFill>
                  <a:schemeClr val="tx1"/>
                </a:solidFill>
              </a:rPr>
              <a:t>školská </a:t>
            </a:r>
            <a:r>
              <a:rPr lang="sk-SK" sz="2800" i="1" dirty="0">
                <a:solidFill>
                  <a:schemeClr val="tx1"/>
                </a:solidFill>
              </a:rPr>
              <a:t>dochádzka</a:t>
            </a:r>
            <a:r>
              <a:rPr lang="sk-SK" sz="2800" i="1" dirty="0" smtClean="0">
                <a:solidFill>
                  <a:schemeClr val="tx1"/>
                </a:solidFill>
              </a:rPr>
              <a:t>.“</a:t>
            </a:r>
            <a:br>
              <a:rPr lang="sk-SK" sz="2800" i="1" dirty="0" smtClean="0">
                <a:solidFill>
                  <a:schemeClr val="tx1"/>
                </a:solidFill>
              </a:rPr>
            </a:br>
            <a:r>
              <a:rPr lang="sk-SK" sz="2800" i="1" dirty="0" smtClean="0">
                <a:solidFill>
                  <a:schemeClr val="tx1"/>
                </a:solidFill>
              </a:rPr>
              <a:t/>
            </a:r>
            <a:br>
              <a:rPr lang="sk-SK" sz="2800" i="1" dirty="0" smtClean="0">
                <a:solidFill>
                  <a:schemeClr val="tx1"/>
                </a:solidFill>
              </a:rPr>
            </a:br>
            <a:r>
              <a:rPr lang="sk-SK" sz="2800" i="1" dirty="0" smtClean="0">
                <a:solidFill>
                  <a:schemeClr val="tx1"/>
                </a:solidFill>
              </a:rPr>
              <a:t>John </a:t>
            </a:r>
            <a:r>
              <a:rPr lang="sk-SK" sz="2800" i="1" dirty="0">
                <a:solidFill>
                  <a:schemeClr val="tx1"/>
                </a:solidFill>
              </a:rPr>
              <a:t>T. </a:t>
            </a:r>
            <a:r>
              <a:rPr lang="sk-SK" sz="2800" i="1" dirty="0" err="1">
                <a:solidFill>
                  <a:schemeClr val="tx1"/>
                </a:solidFill>
              </a:rPr>
              <a:t>Gatto</a:t>
            </a:r>
            <a:endParaRPr lang="sk-SK" sz="2800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s-media-cache-ak0.pinimg.com/originals/50/76/52/50765281a3217a67c654eb50c9aa69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/>
          <a:stretch/>
        </p:blipFill>
        <p:spPr bwMode="auto">
          <a:xfrm>
            <a:off x="0" y="-19794"/>
            <a:ext cx="8112224" cy="68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7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92344" y="548680"/>
            <a:ext cx="3456384" cy="6453336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rgbClr val="FFFF00"/>
                </a:solidFill>
              </a:rPr>
              <a:t>20</a:t>
            </a:r>
            <a:r>
              <a:rPr lang="sk-SK" sz="3600" dirty="0">
                <a:solidFill>
                  <a:srgbClr val="FFFF00"/>
                </a:solidFill>
              </a:rPr>
              <a:t>. </a:t>
            </a:r>
            <a:r>
              <a:rPr lang="sk-SK" sz="3600" dirty="0" smtClean="0">
                <a:solidFill>
                  <a:srgbClr val="FFFF00"/>
                </a:solidFill>
              </a:rPr>
              <a:t>storočie</a:t>
            </a:r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vzbura proti (neslobodnej</a:t>
            </a:r>
            <a:r>
              <a:rPr lang="sk-SK" sz="3200" dirty="0">
                <a:solidFill>
                  <a:schemeClr val="tx1"/>
                </a:solidFill>
              </a:rPr>
              <a:t>) škole</a:t>
            </a:r>
            <a:endParaRPr lang="sk-SK" sz="20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" b="230"/>
          <a:stretch/>
        </p:blipFill>
        <p:spPr>
          <a:xfrm>
            <a:off x="0" y="0"/>
            <a:ext cx="8904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27648" y="3933056"/>
            <a:ext cx="6696744" cy="971742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6108" y="2564904"/>
            <a:ext cx="7469436" cy="4293096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000" dirty="0">
                <a:solidFill>
                  <a:schemeClr val="tx1"/>
                </a:solidFill>
              </a:rPr>
              <a:t>1916 – J. </a:t>
            </a:r>
            <a:r>
              <a:rPr lang="sk-SK" sz="3000" dirty="0" err="1">
                <a:solidFill>
                  <a:schemeClr val="tx1"/>
                </a:solidFill>
              </a:rPr>
              <a:t>Dewey</a:t>
            </a:r>
            <a:r>
              <a:rPr lang="sk-SK" sz="3000" dirty="0">
                <a:solidFill>
                  <a:schemeClr val="tx1"/>
                </a:solidFill>
              </a:rPr>
              <a:t> – </a:t>
            </a:r>
            <a:r>
              <a:rPr lang="sk-SK" sz="3000" i="1" dirty="0" err="1">
                <a:solidFill>
                  <a:schemeClr val="tx1"/>
                </a:solidFill>
              </a:rPr>
              <a:t>Democracy</a:t>
            </a:r>
            <a:r>
              <a:rPr lang="sk-SK" sz="3000" i="1" dirty="0">
                <a:solidFill>
                  <a:schemeClr val="tx1"/>
                </a:solidFill>
              </a:rPr>
              <a:t> </a:t>
            </a:r>
            <a:r>
              <a:rPr lang="en-US" sz="3000" i="1" dirty="0" smtClean="0">
                <a:solidFill>
                  <a:schemeClr val="tx1"/>
                </a:solidFill>
              </a:rPr>
              <a:t>&amp;</a:t>
            </a:r>
            <a:r>
              <a:rPr lang="sk-SK" sz="3000" i="1" dirty="0" smtClean="0">
                <a:solidFill>
                  <a:schemeClr val="tx1"/>
                </a:solidFill>
              </a:rPr>
              <a:t> </a:t>
            </a:r>
            <a:r>
              <a:rPr lang="sk-SK" sz="3000" i="1" dirty="0" err="1" smtClean="0">
                <a:solidFill>
                  <a:schemeClr val="tx1"/>
                </a:solidFill>
              </a:rPr>
              <a:t>Education</a:t>
            </a:r>
            <a:endParaRPr lang="sk-SK" sz="3000" i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dirty="0">
                <a:solidFill>
                  <a:schemeClr val="tx1"/>
                </a:solidFill>
              </a:rPr>
              <a:t>1921 – A. S. </a:t>
            </a:r>
            <a:r>
              <a:rPr lang="sk-SK" sz="3200" dirty="0" err="1">
                <a:solidFill>
                  <a:schemeClr val="tx1"/>
                </a:solidFill>
              </a:rPr>
              <a:t>Neill</a:t>
            </a:r>
            <a:r>
              <a:rPr lang="sk-SK" sz="3200" dirty="0">
                <a:solidFill>
                  <a:schemeClr val="tx1"/>
                </a:solidFill>
              </a:rPr>
              <a:t> zakladá </a:t>
            </a:r>
            <a:r>
              <a:rPr lang="sk-SK" sz="3200" i="1" dirty="0" err="1">
                <a:solidFill>
                  <a:schemeClr val="tx1"/>
                </a:solidFill>
              </a:rPr>
              <a:t>Summerhill</a:t>
            </a:r>
            <a:endParaRPr lang="sk-SK" sz="3200" i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dirty="0">
                <a:solidFill>
                  <a:schemeClr val="tx1"/>
                </a:solidFill>
              </a:rPr>
              <a:t>1968 – vzniká </a:t>
            </a:r>
            <a:r>
              <a:rPr lang="sk-SK" sz="3200" i="1" dirty="0" err="1">
                <a:solidFill>
                  <a:schemeClr val="tx1"/>
                </a:solidFill>
              </a:rPr>
              <a:t>Sudbury</a:t>
            </a:r>
            <a:r>
              <a:rPr lang="sk-SK" sz="3200" i="1" dirty="0">
                <a:solidFill>
                  <a:schemeClr val="tx1"/>
                </a:solidFill>
              </a:rPr>
              <a:t> Valley </a:t>
            </a:r>
            <a:r>
              <a:rPr lang="sk-SK" sz="3200" i="1" dirty="0" err="1">
                <a:solidFill>
                  <a:schemeClr val="tx1"/>
                </a:solidFill>
              </a:rPr>
              <a:t>School</a:t>
            </a:r>
            <a:endParaRPr lang="sk-SK" sz="3200" i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dirty="0">
                <a:solidFill>
                  <a:schemeClr val="tx1"/>
                </a:solidFill>
              </a:rPr>
              <a:t>1971 – Ivan </a:t>
            </a:r>
            <a:r>
              <a:rPr lang="sk-SK" sz="3200" dirty="0" err="1">
                <a:solidFill>
                  <a:schemeClr val="tx1"/>
                </a:solidFill>
              </a:rPr>
              <a:t>Illich</a:t>
            </a:r>
            <a:r>
              <a:rPr lang="sk-SK" sz="3200" dirty="0">
                <a:solidFill>
                  <a:schemeClr val="tx1"/>
                </a:solidFill>
              </a:rPr>
              <a:t> – </a:t>
            </a:r>
            <a:r>
              <a:rPr lang="sk-SK" sz="3200" i="1" dirty="0" err="1">
                <a:solidFill>
                  <a:schemeClr val="tx1"/>
                </a:solidFill>
              </a:rPr>
              <a:t>Deschooling</a:t>
            </a:r>
            <a:r>
              <a:rPr lang="sk-SK" sz="3200" i="1" dirty="0">
                <a:solidFill>
                  <a:schemeClr val="tx1"/>
                </a:solidFill>
              </a:rPr>
              <a:t> </a:t>
            </a:r>
            <a:r>
              <a:rPr lang="sk-SK" sz="3200" i="1" dirty="0" smtClean="0">
                <a:solidFill>
                  <a:schemeClr val="tx1"/>
                </a:solidFill>
              </a:rPr>
              <a:t>Society</a:t>
            </a:r>
            <a:br>
              <a:rPr lang="sk-SK" sz="3200" i="1" dirty="0" smtClean="0">
                <a:solidFill>
                  <a:schemeClr val="tx1"/>
                </a:solidFill>
              </a:rPr>
            </a:br>
            <a:r>
              <a:rPr lang="sk-SK" sz="3200" dirty="0" smtClean="0">
                <a:solidFill>
                  <a:schemeClr val="tx1"/>
                </a:solidFill>
              </a:rPr>
              <a:t>(česky</a:t>
            </a:r>
            <a:r>
              <a:rPr lang="sk-SK" sz="3200" dirty="0">
                <a:solidFill>
                  <a:schemeClr val="tx1"/>
                </a:solidFill>
              </a:rPr>
              <a:t>: </a:t>
            </a:r>
            <a:r>
              <a:rPr lang="sk-SK" sz="3200" i="1" dirty="0">
                <a:solidFill>
                  <a:schemeClr val="tx1"/>
                </a:solidFill>
              </a:rPr>
              <a:t>Odškolnení </a:t>
            </a:r>
            <a:r>
              <a:rPr lang="sk-SK" sz="3200" i="1" dirty="0" err="1" smtClean="0">
                <a:solidFill>
                  <a:schemeClr val="tx1"/>
                </a:solidFill>
              </a:rPr>
              <a:t>společnosti</a:t>
            </a:r>
            <a:r>
              <a:rPr lang="sk-SK" sz="3200" dirty="0">
                <a:solidFill>
                  <a:schemeClr val="tx1"/>
                </a:solidFill>
              </a:rPr>
              <a:t>, 2000)</a:t>
            </a:r>
          </a:p>
          <a:p>
            <a:pPr>
              <a:spcAft>
                <a:spcPts val="600"/>
              </a:spcAft>
            </a:pPr>
            <a:r>
              <a:rPr lang="sk-SK" sz="3200" dirty="0">
                <a:solidFill>
                  <a:schemeClr val="tx1"/>
                </a:solidFill>
              </a:rPr>
              <a:t>70. roky – J. </a:t>
            </a:r>
            <a:r>
              <a:rPr lang="sk-SK" sz="3200" dirty="0" err="1">
                <a:solidFill>
                  <a:schemeClr val="tx1"/>
                </a:solidFill>
              </a:rPr>
              <a:t>Holt</a:t>
            </a:r>
            <a:r>
              <a:rPr lang="sk-SK" sz="3200" dirty="0">
                <a:solidFill>
                  <a:schemeClr val="tx1"/>
                </a:solidFill>
              </a:rPr>
              <a:t> – </a:t>
            </a:r>
            <a:r>
              <a:rPr lang="sk-SK" sz="3200" dirty="0" err="1">
                <a:solidFill>
                  <a:schemeClr val="tx1"/>
                </a:solidFill>
              </a:rPr>
              <a:t>homeschooling</a:t>
            </a:r>
            <a:endParaRPr lang="sk-SK" sz="32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dirty="0">
                <a:solidFill>
                  <a:schemeClr val="tx1"/>
                </a:solidFill>
              </a:rPr>
              <a:t>80. roky – </a:t>
            </a:r>
            <a:r>
              <a:rPr lang="sk-SK" sz="3200" dirty="0" err="1">
                <a:solidFill>
                  <a:schemeClr val="tx1"/>
                </a:solidFill>
              </a:rPr>
              <a:t>Michel</a:t>
            </a:r>
            <a:r>
              <a:rPr lang="sk-SK" sz="3200" dirty="0">
                <a:solidFill>
                  <a:schemeClr val="tx1"/>
                </a:solidFill>
              </a:rPr>
              <a:t> </a:t>
            </a:r>
            <a:r>
              <a:rPr lang="sk-SK" sz="3200" dirty="0" err="1">
                <a:solidFill>
                  <a:schemeClr val="tx1"/>
                </a:solidFill>
              </a:rPr>
              <a:t>Foucault</a:t>
            </a:r>
            <a:r>
              <a:rPr lang="sk-SK" sz="3200" dirty="0">
                <a:solidFill>
                  <a:schemeClr val="tx1"/>
                </a:solidFill>
              </a:rPr>
              <a:t/>
            </a:r>
            <a:br>
              <a:rPr lang="sk-SK" sz="3200" dirty="0">
                <a:solidFill>
                  <a:schemeClr val="tx1"/>
                </a:solidFill>
              </a:rPr>
            </a:br>
            <a:endParaRPr lang="sk-SK" sz="32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6268" y="332656"/>
            <a:ext cx="7392144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tx1"/>
                </a:solidFill>
              </a:rPr>
              <a:t>20. storočie – </a:t>
            </a:r>
            <a:r>
              <a:rPr lang="sk-SK" sz="3600" dirty="0" smtClean="0">
                <a:solidFill>
                  <a:schemeClr val="tx1"/>
                </a:solidFill>
              </a:rPr>
              <a:t>vzbura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proti (neslobodnej</a:t>
            </a:r>
            <a:r>
              <a:rPr lang="sk-SK" sz="3600" dirty="0">
                <a:solidFill>
                  <a:schemeClr val="tx1"/>
                </a:solidFill>
              </a:rPr>
              <a:t>) škole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://68.media.tumblr.com/658ff86fc661e6e19d34cc46136cb8c4/tumblr_og187jQLTb1qz6f4b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02" y="223086"/>
            <a:ext cx="3837643" cy="58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3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988840"/>
            <a:ext cx="6120680" cy="46085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k-SK" sz="3200" i="1" dirty="0"/>
              <a:t>Sme svedkami paradoxnej</a:t>
            </a:r>
            <a:br>
              <a:rPr lang="sk-SK" sz="3200" i="1" dirty="0"/>
            </a:br>
            <a:r>
              <a:rPr lang="sk-SK" sz="3200" i="1" dirty="0"/>
              <a:t>situácie, kedy sa školské</a:t>
            </a:r>
            <a:br>
              <a:rPr lang="sk-SK" sz="3200" i="1" dirty="0"/>
            </a:br>
            <a:r>
              <a:rPr lang="sk-SK" sz="3200" i="1" dirty="0"/>
              <a:t>vzdelávanie stalo jednou</a:t>
            </a:r>
            <a:br>
              <a:rPr lang="sk-SK" sz="3200" i="1" dirty="0"/>
            </a:br>
            <a:r>
              <a:rPr lang="sk-SK" sz="3200" i="1" dirty="0"/>
              <a:t>z hlavných prekážok</a:t>
            </a:r>
            <a:br>
              <a:rPr lang="sk-SK" sz="3200" i="1" dirty="0"/>
            </a:br>
            <a:r>
              <a:rPr lang="sk-SK" sz="3200" i="1" dirty="0"/>
              <a:t>inteligencie a slobody myslenia</a:t>
            </a:r>
            <a:r>
              <a:rPr lang="sk-SK" sz="3200" i="1" dirty="0" smtClean="0"/>
              <a:t>.</a:t>
            </a:r>
          </a:p>
          <a:p>
            <a:pPr marL="0" indent="0">
              <a:buNone/>
            </a:pPr>
            <a:endParaRPr lang="sk-SK" sz="3200" i="1" dirty="0"/>
          </a:p>
          <a:p>
            <a:pPr marL="0" indent="0" algn="r">
              <a:buNone/>
            </a:pPr>
            <a:r>
              <a:rPr lang="sk-SK" sz="3200" i="1" dirty="0" err="1"/>
              <a:t>Bertrand</a:t>
            </a:r>
            <a:r>
              <a:rPr lang="sk-SK" sz="3200" i="1" dirty="0"/>
              <a:t> </a:t>
            </a:r>
            <a:r>
              <a:rPr lang="sk-SK" sz="3200" i="1" dirty="0" err="1"/>
              <a:t>Russell</a:t>
            </a:r>
            <a:r>
              <a:rPr lang="sk-SK" sz="3200" i="1" dirty="0"/>
              <a:t/>
            </a:r>
            <a:br>
              <a:rPr lang="sk-SK" sz="3200" i="1" dirty="0"/>
            </a:br>
            <a:r>
              <a:rPr lang="sk-SK" sz="3200" i="1" dirty="0"/>
              <a:t>(1872 – 1970)</a:t>
            </a:r>
          </a:p>
        </p:txBody>
      </p:sp>
      <p:pic>
        <p:nvPicPr>
          <p:cNvPr id="1026" name="Picture 2" descr="http://atheistfoundation.org.au/assets/Bertrand_Russ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32656"/>
            <a:ext cx="450950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2276872"/>
            <a:ext cx="6048672" cy="33843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k-SK" sz="3200" i="1" dirty="0"/>
              <a:t>Neslobodné vzdelávanie</a:t>
            </a:r>
            <a:br>
              <a:rPr lang="sk-SK" sz="3200" i="1" dirty="0"/>
            </a:br>
            <a:r>
              <a:rPr lang="sk-SK" sz="3200" i="1" dirty="0"/>
              <a:t>vedie k životu bez naplnenia</a:t>
            </a:r>
            <a:r>
              <a:rPr lang="sk-SK" sz="3200" i="1" dirty="0" smtClean="0"/>
              <a:t>.</a:t>
            </a:r>
          </a:p>
          <a:p>
            <a:pPr marL="0" indent="0">
              <a:buNone/>
            </a:pPr>
            <a:endParaRPr lang="sk-SK" sz="3200" i="1" dirty="0"/>
          </a:p>
          <a:p>
            <a:pPr marL="0" indent="0" algn="r">
              <a:buNone/>
            </a:pPr>
            <a:r>
              <a:rPr lang="sk-SK" sz="3200" i="1" dirty="0"/>
              <a:t>Alexander S. </a:t>
            </a:r>
            <a:r>
              <a:rPr lang="sk-SK" sz="3200" i="1" dirty="0" err="1"/>
              <a:t>Neill</a:t>
            </a:r>
            <a:r>
              <a:rPr lang="sk-SK" sz="3200" i="1" dirty="0"/>
              <a:t/>
            </a:r>
            <a:br>
              <a:rPr lang="sk-SK" sz="3200" i="1" dirty="0"/>
            </a:br>
            <a:r>
              <a:rPr lang="sk-SK" sz="3200" i="1" dirty="0"/>
              <a:t>(1883 – 1973)</a:t>
            </a:r>
          </a:p>
        </p:txBody>
      </p:sp>
      <p:pic>
        <p:nvPicPr>
          <p:cNvPr id="2050" name="Picture 2" descr="http://media.tumblr.com/a1edd305faa137be3a437364a7e774aa/tumblr_inline_n0wny6Z6vB1ql6yt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8168" y="332656"/>
            <a:ext cx="427547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2348880"/>
            <a:ext cx="5400600" cy="4032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k-SK" sz="3200" i="1" dirty="0"/>
              <a:t>Deti nemajú rady školu,</a:t>
            </a:r>
            <a:br>
              <a:rPr lang="sk-SK" sz="3200" i="1" dirty="0"/>
            </a:br>
            <a:r>
              <a:rPr lang="sk-SK" sz="3200" i="1" dirty="0"/>
              <a:t>pretože milujú slobodu</a:t>
            </a:r>
            <a:r>
              <a:rPr lang="sk-SK" sz="3200" i="1" dirty="0" smtClean="0"/>
              <a:t>.</a:t>
            </a:r>
          </a:p>
          <a:p>
            <a:pPr marL="0" indent="0">
              <a:buNone/>
            </a:pPr>
            <a:endParaRPr lang="sk-SK" sz="3200" i="1" dirty="0"/>
          </a:p>
          <a:p>
            <a:pPr marL="0" indent="0" algn="r">
              <a:buNone/>
            </a:pPr>
            <a:r>
              <a:rPr lang="sk-SK" sz="3200" i="1" dirty="0"/>
              <a:t>Peter Gray</a:t>
            </a:r>
            <a:br>
              <a:rPr lang="sk-SK" sz="3200" i="1" dirty="0"/>
            </a:br>
            <a:r>
              <a:rPr lang="sk-SK" sz="3200" i="1" dirty="0"/>
              <a:t>(</a:t>
            </a:r>
            <a:r>
              <a:rPr lang="sk-SK" sz="3200" i="1" dirty="0" err="1"/>
              <a:t>nar</a:t>
            </a:r>
            <a:r>
              <a:rPr lang="sk-SK" sz="3200" i="1" dirty="0"/>
              <a:t>. 1944)</a:t>
            </a:r>
          </a:p>
        </p:txBody>
      </p:sp>
      <p:pic>
        <p:nvPicPr>
          <p:cNvPr id="3074" name="Picture 2" descr="https://cdn.psychologytoday.com/sites/default/files/styles/profile/public/field_user_blogger_photo/Peter-Gray-SCALED.jpg?itok=tQSr0Q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60648"/>
            <a:ext cx="411577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otable">
  <a:themeElements>
    <a:clrScheme name="Custom 3">
      <a:dk1>
        <a:sysClr val="windowText" lastClr="000000"/>
      </a:dk1>
      <a:lt1>
        <a:sysClr val="window" lastClr="FFFFFF"/>
      </a:lt1>
      <a:dk2>
        <a:srgbClr val="212121"/>
      </a:dk2>
      <a:lt2>
        <a:srgbClr val="FFFFFF"/>
      </a:lt2>
      <a:accent1>
        <a:srgbClr val="009999"/>
      </a:accent1>
      <a:accent2>
        <a:srgbClr val="009999"/>
      </a:accent2>
      <a:accent3>
        <a:srgbClr val="FFC000"/>
      </a:accent3>
      <a:accent4>
        <a:srgbClr val="FFC000"/>
      </a:accent4>
      <a:accent5>
        <a:srgbClr val="8F8F8F"/>
      </a:accent5>
      <a:accent6>
        <a:srgbClr val="8F8F8F"/>
      </a:accent6>
      <a:hlink>
        <a:srgbClr val="FFFF00"/>
      </a:hlink>
      <a:folHlink>
        <a:srgbClr val="FF000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2805</TotalTime>
  <Words>298</Words>
  <Application>Microsoft Office PowerPoint</Application>
  <PresentationFormat>Widescreen</PresentationFormat>
  <Paragraphs>95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Trebuchet MS</vt:lpstr>
      <vt:lpstr>Wingdings 2</vt:lpstr>
      <vt:lpstr>Quotable</vt:lpstr>
      <vt:lpstr>Škola a sloboda – ide to dokopy?</vt:lpstr>
      <vt:lpstr>PowerPoint Presentation</vt:lpstr>
      <vt:lpstr>PowerPoint Presentation</vt:lpstr>
      <vt:lpstr>PowerPoint Presentation</vt:lpstr>
      <vt:lpstr>20. storočie     vzbura proti (neslobodnej) škole</vt:lpstr>
      <vt:lpstr>20. storočie – vzbura proti (neslobodnej) škole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Sloboda do škôl nepatrí!</vt:lpstr>
      <vt:lpstr>PowerPoint Presentation</vt:lpstr>
      <vt:lpstr>Škola ako významný (a zámerný) protipól rodiny</vt:lpstr>
      <vt:lpstr>Škola ako prostredie socializácie a adap- tácie na podmienky obmedzenej slobody</vt:lpstr>
      <vt:lpstr>PowerPoint Presentation</vt:lpstr>
      <vt:lpstr>Ďalšie obavy z prílišnej slobody vo vzdelávaní</vt:lpstr>
      <vt:lpstr>Na druhú stranu, bez istej miery slobody v školách...</vt:lpstr>
      <vt:lpstr>PowerPoint Presentation</vt:lpstr>
      <vt:lpstr>PowerPoint Presentation</vt:lpstr>
      <vt:lpstr>Dôležité otázky o slobode v školách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Bubus</dc:creator>
  <cp:lastModifiedBy>Vladimír Burjan</cp:lastModifiedBy>
  <cp:revision>2169</cp:revision>
  <cp:lastPrinted>2015-04-22T08:38:38Z</cp:lastPrinted>
  <dcterms:created xsi:type="dcterms:W3CDTF">2013-11-24T11:25:44Z</dcterms:created>
  <dcterms:modified xsi:type="dcterms:W3CDTF">2017-05-25T18:44:15Z</dcterms:modified>
</cp:coreProperties>
</file>