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sldIdLst>
    <p:sldId id="271" r:id="rId2"/>
    <p:sldId id="351" r:id="rId3"/>
    <p:sldId id="275" r:id="rId4"/>
    <p:sldId id="276" r:id="rId5"/>
    <p:sldId id="277" r:id="rId6"/>
    <p:sldId id="279" r:id="rId7"/>
    <p:sldId id="280" r:id="rId8"/>
    <p:sldId id="353" r:id="rId9"/>
    <p:sldId id="291" r:id="rId10"/>
    <p:sldId id="265" r:id="rId11"/>
    <p:sldId id="287" r:id="rId12"/>
    <p:sldId id="340" r:id="rId13"/>
    <p:sldId id="303" r:id="rId14"/>
    <p:sldId id="304" r:id="rId15"/>
    <p:sldId id="306" r:id="rId16"/>
    <p:sldId id="307" r:id="rId17"/>
    <p:sldId id="308" r:id="rId18"/>
    <p:sldId id="309" r:id="rId19"/>
    <p:sldId id="318" r:id="rId20"/>
    <p:sldId id="312" r:id="rId21"/>
    <p:sldId id="310" r:id="rId22"/>
    <p:sldId id="313" r:id="rId23"/>
    <p:sldId id="327" r:id="rId24"/>
    <p:sldId id="360" r:id="rId25"/>
    <p:sldId id="348" r:id="rId26"/>
    <p:sldId id="332" r:id="rId27"/>
    <p:sldId id="350" r:id="rId28"/>
    <p:sldId id="358" r:id="rId29"/>
    <p:sldId id="316" r:id="rId30"/>
    <p:sldId id="355" r:id="rId31"/>
    <p:sldId id="354" r:id="rId32"/>
    <p:sldId id="361" r:id="rId33"/>
    <p:sldId id="356" r:id="rId34"/>
    <p:sldId id="359" r:id="rId35"/>
    <p:sldId id="357" r:id="rId36"/>
    <p:sldId id="292" r:id="rId37"/>
    <p:sldId id="299" r:id="rId38"/>
    <p:sldId id="334" r:id="rId39"/>
    <p:sldId id="321" r:id="rId40"/>
    <p:sldId id="298" r:id="rId41"/>
    <p:sldId id="314" r:id="rId42"/>
    <p:sldId id="302" r:id="rId43"/>
    <p:sldId id="294" r:id="rId44"/>
    <p:sldId id="297" r:id="rId45"/>
    <p:sldId id="328" r:id="rId46"/>
    <p:sldId id="330" r:id="rId47"/>
    <p:sldId id="336" r:id="rId48"/>
    <p:sldId id="333" r:id="rId49"/>
    <p:sldId id="337" r:id="rId50"/>
    <p:sldId id="362" r:id="rId51"/>
    <p:sldId id="274" r:id="rId52"/>
    <p:sldId id="269" r:id="rId53"/>
    <p:sldId id="342" r:id="rId54"/>
    <p:sldId id="282" r:id="rId55"/>
    <p:sldId id="283" r:id="rId56"/>
    <p:sldId id="284" r:id="rId57"/>
    <p:sldId id="285" r:id="rId58"/>
  </p:sldIdLst>
  <p:sldSz cx="9144000" cy="6858000" type="screen4x3"/>
  <p:notesSz cx="6858000" cy="9144000"/>
  <p:embeddedFontLst>
    <p:embeddedFont>
      <p:font typeface="Titillium Web" panose="00000500000000000000" pitchFamily="2" charset="-18"/>
      <p:regular r:id="rId59"/>
      <p:bold r:id="rId60"/>
      <p:italic r:id="rId61"/>
    </p:embeddedFont>
    <p:embeddedFont>
      <p:font typeface="Calibri Light" panose="020F0302020204030204" pitchFamily="34" charset="0"/>
      <p:regular r:id="rId62"/>
      <p:italic r:id="rId63"/>
    </p:embeddedFont>
    <p:embeddedFont>
      <p:font typeface="Calibri" panose="020F0502020204030204" pitchFamily="34" charset="0"/>
      <p:regular r:id="rId64"/>
      <p:bold r:id="rId65"/>
      <p:italic r:id="rId66"/>
      <p:boldItalic r:id="rId67"/>
    </p:embeddedFont>
  </p:embeddedFontLst>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A09E"/>
    <a:srgbClr val="223E54"/>
    <a:srgbClr val="006AB6"/>
    <a:srgbClr val="000000"/>
    <a:srgbClr val="FCFAEB"/>
    <a:srgbClr val="B7994F"/>
    <a:srgbClr val="111808"/>
    <a:srgbClr val="D5BA7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p:normalViewPr>
  <p:slideViewPr>
    <p:cSldViewPr snapToGrid="0">
      <p:cViewPr>
        <p:scale>
          <a:sx n="75" d="100"/>
          <a:sy n="75" d="100"/>
        </p:scale>
        <p:origin x="1854"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font" Target="fonts/font5.fntdata"/><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2.fntdata"/><Relationship Id="rId65"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6.fntdata"/><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4.fntdata"/><Relationship Id="rId7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sk-SK" smtClean="0"/>
              <a:t>Upravte štýly predlohy textu</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k-SK" smtClean="0"/>
              <a:t>Upravte štýl predlohy podnadpisov</a:t>
            </a:r>
            <a:endParaRPr lang="en-US" dirty="0"/>
          </a:p>
        </p:txBody>
      </p:sp>
      <p:sp>
        <p:nvSpPr>
          <p:cNvPr id="4" name="Date Placeholder 3"/>
          <p:cNvSpPr>
            <a:spLocks noGrp="1"/>
          </p:cNvSpPr>
          <p:nvPr>
            <p:ph type="dt" sz="half" idx="10"/>
          </p:nvPr>
        </p:nvSpPr>
        <p:spPr/>
        <p:txBody>
          <a:bodyPr/>
          <a:lstStyle/>
          <a:p>
            <a:fld id="{272A1470-9AD1-4954-B377-F4A5E8BF95EE}" type="datetimeFigureOut">
              <a:rPr lang="sk-SK" smtClean="0"/>
              <a:t>24.05.2017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34612768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272A1470-9AD1-4954-B377-F4A5E8BF95EE}" type="datetimeFigureOut">
              <a:rPr lang="sk-SK" smtClean="0"/>
              <a:t>24.05.2017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31212392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sk-SK" smtClean="0"/>
              <a:t>Upravte štýly predlohy textu</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272A1470-9AD1-4954-B377-F4A5E8BF95EE}" type="datetimeFigureOut">
              <a:rPr lang="sk-SK" smtClean="0"/>
              <a:t>24.05.2017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16689371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272A1470-9AD1-4954-B377-F4A5E8BF95EE}" type="datetimeFigureOut">
              <a:rPr lang="sk-SK" smtClean="0"/>
              <a:t>24.05.2017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1123098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sk-SK" smtClean="0"/>
              <a:t>Upravte štýly predlohy textu</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272A1470-9AD1-4954-B377-F4A5E8BF95EE}" type="datetimeFigureOut">
              <a:rPr lang="sk-SK" smtClean="0"/>
              <a:t>24.05.2017</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31796848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Date Placeholder 4"/>
          <p:cNvSpPr>
            <a:spLocks noGrp="1"/>
          </p:cNvSpPr>
          <p:nvPr>
            <p:ph type="dt" sz="half" idx="10"/>
          </p:nvPr>
        </p:nvSpPr>
        <p:spPr/>
        <p:txBody>
          <a:bodyPr/>
          <a:lstStyle/>
          <a:p>
            <a:fld id="{272A1470-9AD1-4954-B377-F4A5E8BF95EE}" type="datetimeFigureOut">
              <a:rPr lang="sk-SK" smtClean="0"/>
              <a:t>24.05.2017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2260857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sk-SK" smtClean="0"/>
              <a:t>Upravte štýly predlohy textu</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4" name="Content Placeholder 3"/>
          <p:cNvSpPr>
            <a:spLocks noGrp="1"/>
          </p:cNvSpPr>
          <p:nvPr>
            <p:ph sz="half" idx="2"/>
          </p:nvPr>
        </p:nvSpPr>
        <p:spPr>
          <a:xfrm>
            <a:off x="629842" y="2505075"/>
            <a:ext cx="3868340"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6" name="Content Placeholder 5"/>
          <p:cNvSpPr>
            <a:spLocks noGrp="1"/>
          </p:cNvSpPr>
          <p:nvPr>
            <p:ph sz="quarter" idx="4"/>
          </p:nvPr>
        </p:nvSpPr>
        <p:spPr>
          <a:xfrm>
            <a:off x="4629150" y="2505075"/>
            <a:ext cx="3887391" cy="3684588"/>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7" name="Date Placeholder 6"/>
          <p:cNvSpPr>
            <a:spLocks noGrp="1"/>
          </p:cNvSpPr>
          <p:nvPr>
            <p:ph type="dt" sz="half" idx="10"/>
          </p:nvPr>
        </p:nvSpPr>
        <p:spPr/>
        <p:txBody>
          <a:bodyPr/>
          <a:lstStyle/>
          <a:p>
            <a:fld id="{272A1470-9AD1-4954-B377-F4A5E8BF95EE}" type="datetimeFigureOut">
              <a:rPr lang="sk-SK" smtClean="0"/>
              <a:t>24.05.2017</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32677489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dirty="0"/>
          </a:p>
        </p:txBody>
      </p:sp>
      <p:sp>
        <p:nvSpPr>
          <p:cNvPr id="3" name="Date Placeholder 2"/>
          <p:cNvSpPr>
            <a:spLocks noGrp="1"/>
          </p:cNvSpPr>
          <p:nvPr>
            <p:ph type="dt" sz="half" idx="10"/>
          </p:nvPr>
        </p:nvSpPr>
        <p:spPr/>
        <p:txBody>
          <a:bodyPr/>
          <a:lstStyle/>
          <a:p>
            <a:fld id="{272A1470-9AD1-4954-B377-F4A5E8BF95EE}" type="datetimeFigureOut">
              <a:rPr lang="sk-SK" smtClean="0"/>
              <a:t>24.05.2017</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30666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2A1470-9AD1-4954-B377-F4A5E8BF95EE}" type="datetimeFigureOut">
              <a:rPr lang="sk-SK" smtClean="0"/>
              <a:t>24.05.2017</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1867726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k-SK" smtClean="0"/>
              <a:t>Upravte štýly predlohy textu</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272A1470-9AD1-4954-B377-F4A5E8BF95EE}" type="datetimeFigureOut">
              <a:rPr lang="sk-SK" smtClean="0"/>
              <a:t>24.05.2017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151874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sk-SK" smtClean="0"/>
              <a:t>Upravte štýly predlohy textu</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272A1470-9AD1-4954-B377-F4A5E8BF95EE}" type="datetimeFigureOut">
              <a:rPr lang="sk-SK" smtClean="0"/>
              <a:t>24.05.2017</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4636FFB7-2D88-4A32-86BE-C0A925D3B914}" type="slidenum">
              <a:rPr lang="sk-SK" smtClean="0"/>
              <a:t>‹#›</a:t>
            </a:fld>
            <a:endParaRPr lang="sk-SK"/>
          </a:p>
        </p:txBody>
      </p:sp>
    </p:spTree>
    <p:extLst>
      <p:ext uri="{BB962C8B-B14F-4D97-AF65-F5344CB8AC3E}">
        <p14:creationId xmlns:p14="http://schemas.microsoft.com/office/powerpoint/2010/main" val="19106866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sk-SK" smtClean="0"/>
              <a:t>Upravte štýly predlohy textu</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2A1470-9AD1-4954-B377-F4A5E8BF95EE}" type="datetimeFigureOut">
              <a:rPr lang="sk-SK" smtClean="0"/>
              <a:t>24.05.2017</a:t>
            </a:fld>
            <a:endParaRPr lang="sk-S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k-S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36FFB7-2D88-4A32-86BE-C0A925D3B914}" type="slidenum">
              <a:rPr lang="sk-SK" smtClean="0"/>
              <a:t>‹#›</a:t>
            </a:fld>
            <a:endParaRPr lang="sk-SK"/>
          </a:p>
        </p:txBody>
      </p:sp>
    </p:spTree>
    <p:extLst>
      <p:ext uri="{BB962C8B-B14F-4D97-AF65-F5344CB8AC3E}">
        <p14:creationId xmlns:p14="http://schemas.microsoft.com/office/powerpoint/2010/main" val="30512513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www.lepsiageografia.sk/uploads/2/6/0/1/26017850/mapa_nezn%C3%A1meho_pobre%C5%BEia.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0" name="Picture 16" descr="https://static.pexels.com/photos/48828/pexels-photo-48828.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p:cNvSpPr/>
          <p:nvPr/>
        </p:nvSpPr>
        <p:spPr>
          <a:xfrm>
            <a:off x="299248" y="360212"/>
            <a:ext cx="6685752" cy="1569660"/>
          </a:xfrm>
          <a:prstGeom prst="rect">
            <a:avLst/>
          </a:prstGeom>
        </p:spPr>
        <p:txBody>
          <a:bodyPr wrap="square">
            <a:spAutoFit/>
          </a:bodyPr>
          <a:lstStyle/>
          <a:p>
            <a:r>
              <a:rPr lang="sk-SK" sz="4800" b="1" dirty="0" smtClean="0">
                <a:solidFill>
                  <a:schemeClr val="bg1"/>
                </a:solidFill>
                <a:latin typeface="Titillium Web" panose="00000500000000000000" pitchFamily="2" charset="-18"/>
              </a:rPr>
              <a:t>Učiteľ má slobod</a:t>
            </a:r>
            <a:r>
              <a:rPr lang="sk-SK" sz="4800" b="1" dirty="0" smtClean="0">
                <a:solidFill>
                  <a:schemeClr val="bg1"/>
                </a:solidFill>
                <a:latin typeface="Titillium Web" panose="00000500000000000000" pitchFamily="2" charset="-18"/>
              </a:rPr>
              <a:t>y dosť,</a:t>
            </a:r>
          </a:p>
          <a:p>
            <a:r>
              <a:rPr lang="sk-SK" sz="4800" b="1" dirty="0" smtClean="0">
                <a:solidFill>
                  <a:schemeClr val="bg1"/>
                </a:solidFill>
                <a:latin typeface="Titillium Web" panose="00000500000000000000" pitchFamily="2" charset="-18"/>
              </a:rPr>
              <a:t>stačí sa jej nebáť</a:t>
            </a:r>
            <a:endParaRPr lang="sk-SK" sz="4000" dirty="0">
              <a:solidFill>
                <a:schemeClr val="bg1"/>
              </a:solidFill>
              <a:latin typeface="Titillium Web" panose="00000500000000000000" pitchFamily="2" charset="-18"/>
            </a:endParaRPr>
          </a:p>
        </p:txBody>
      </p:sp>
      <p:sp>
        <p:nvSpPr>
          <p:cNvPr id="22" name="Obdĺžnik 21"/>
          <p:cNvSpPr/>
          <p:nvPr/>
        </p:nvSpPr>
        <p:spPr>
          <a:xfrm rot="19394831">
            <a:off x="477047" y="4372882"/>
            <a:ext cx="6685752" cy="400110"/>
          </a:xfrm>
          <a:prstGeom prst="rect">
            <a:avLst/>
          </a:prstGeom>
        </p:spPr>
        <p:txBody>
          <a:bodyPr wrap="square">
            <a:spAutoFit/>
          </a:bodyPr>
          <a:lstStyle/>
          <a:p>
            <a:r>
              <a:rPr lang="sk-SK" sz="2000" b="1" dirty="0" smtClean="0">
                <a:solidFill>
                  <a:schemeClr val="bg1"/>
                </a:solidFill>
                <a:latin typeface="Titillium Web" panose="00000500000000000000" pitchFamily="2" charset="-18"/>
              </a:rPr>
              <a:t>Peter Farárik </a:t>
            </a:r>
            <a:r>
              <a:rPr lang="sk-SK" dirty="0">
                <a:solidFill>
                  <a:schemeClr val="bg1"/>
                </a:solidFill>
                <a:latin typeface="Titillium Web" panose="00000500000000000000" pitchFamily="2" charset="-18"/>
              </a:rPr>
              <a:t>(</a:t>
            </a:r>
            <a:r>
              <a:rPr lang="sk-SK" dirty="0" smtClean="0">
                <a:solidFill>
                  <a:schemeClr val="bg1"/>
                </a:solidFill>
                <a:latin typeface="Titillium Web" panose="00000500000000000000" pitchFamily="2" charset="-18"/>
              </a:rPr>
              <a:t>Súkromná ZŠ </a:t>
            </a:r>
            <a:r>
              <a:rPr lang="sk-SK" dirty="0" err="1" smtClean="0">
                <a:solidFill>
                  <a:schemeClr val="bg1"/>
                </a:solidFill>
                <a:latin typeface="Titillium Web" panose="00000500000000000000" pitchFamily="2" charset="-18"/>
              </a:rPr>
              <a:t>Bakomi</a:t>
            </a:r>
            <a:r>
              <a:rPr lang="sk-SK" dirty="0" smtClean="0">
                <a:solidFill>
                  <a:schemeClr val="bg1"/>
                </a:solidFill>
                <a:latin typeface="Titillium Web" panose="00000500000000000000" pitchFamily="2" charset="-18"/>
              </a:rPr>
              <a:t>, Lepšia geografia, </a:t>
            </a:r>
            <a:r>
              <a:rPr lang="sk-SK" dirty="0" err="1" smtClean="0">
                <a:solidFill>
                  <a:schemeClr val="bg1"/>
                </a:solidFill>
                <a:latin typeface="Titillium Web" panose="00000500000000000000" pitchFamily="2" charset="-18"/>
              </a:rPr>
              <a:t>o.z</a:t>
            </a:r>
            <a:r>
              <a:rPr lang="sk-SK" dirty="0" smtClean="0">
                <a:solidFill>
                  <a:schemeClr val="bg1"/>
                </a:solidFill>
                <a:latin typeface="Titillium Web" panose="00000500000000000000" pitchFamily="2" charset="-18"/>
              </a:rPr>
              <a:t>.)</a:t>
            </a:r>
            <a:endParaRPr lang="sk-SK" sz="1400" dirty="0">
              <a:solidFill>
                <a:schemeClr val="bg1"/>
              </a:solidFill>
              <a:latin typeface="Titillium Web" panose="00000500000000000000" pitchFamily="2" charset="-18"/>
            </a:endParaRPr>
          </a:p>
        </p:txBody>
      </p:sp>
    </p:spTree>
    <p:extLst>
      <p:ext uri="{BB962C8B-B14F-4D97-AF65-F5344CB8AC3E}">
        <p14:creationId xmlns:p14="http://schemas.microsoft.com/office/powerpoint/2010/main" val="11741029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78706" y="-17533"/>
            <a:ext cx="12223169" cy="6875533"/>
          </a:xfrm>
          <a:prstGeom prst="rect">
            <a:avLst/>
          </a:prstGeom>
        </p:spPr>
      </p:pic>
      <p:sp>
        <p:nvSpPr>
          <p:cNvPr id="3" name="Obdĺžnik 2"/>
          <p:cNvSpPr/>
          <p:nvPr/>
        </p:nvSpPr>
        <p:spPr>
          <a:xfrm>
            <a:off x="3848100" y="3939493"/>
            <a:ext cx="1600200" cy="794064"/>
          </a:xfrm>
          <a:prstGeom prst="rect">
            <a:avLst/>
          </a:prstGeom>
        </p:spPr>
        <p:txBody>
          <a:bodyPr wrap="square">
            <a:spAutoFit/>
          </a:bodyPr>
          <a:lstStyle/>
          <a:p>
            <a:pPr>
              <a:lnSpc>
                <a:spcPct val="114000"/>
              </a:lnSpc>
            </a:pPr>
            <a:r>
              <a:rPr lang="sk-SK" sz="4000" b="1" dirty="0" smtClean="0">
                <a:solidFill>
                  <a:schemeClr val="bg1"/>
                </a:solidFill>
                <a:latin typeface="Titillium Web" panose="00000500000000000000" pitchFamily="2" charset="-18"/>
              </a:rPr>
              <a:t>Učivo</a:t>
            </a:r>
            <a:endParaRPr lang="sk-SK" sz="4000" dirty="0">
              <a:solidFill>
                <a:schemeClr val="bg1"/>
              </a:solidFill>
              <a:latin typeface="Titillium Web" panose="00000500000000000000" pitchFamily="2" charset="-18"/>
            </a:endParaRPr>
          </a:p>
        </p:txBody>
      </p:sp>
      <p:sp>
        <p:nvSpPr>
          <p:cNvPr id="4" name="Obdĺžnik 3"/>
          <p:cNvSpPr/>
          <p:nvPr/>
        </p:nvSpPr>
        <p:spPr>
          <a:xfrm>
            <a:off x="1866900" y="909567"/>
            <a:ext cx="1600200" cy="704552"/>
          </a:xfrm>
          <a:prstGeom prst="rect">
            <a:avLst/>
          </a:prstGeom>
        </p:spPr>
        <p:txBody>
          <a:bodyPr wrap="square">
            <a:spAutoFit/>
          </a:bodyPr>
          <a:lstStyle/>
          <a:p>
            <a:pPr>
              <a:lnSpc>
                <a:spcPct val="114000"/>
              </a:lnSpc>
            </a:pPr>
            <a:r>
              <a:rPr lang="sk-SK" sz="3600" b="1" dirty="0" smtClean="0">
                <a:latin typeface="Titillium Web" panose="00000500000000000000" pitchFamily="2" charset="-18"/>
              </a:rPr>
              <a:t>Žiak X</a:t>
            </a:r>
            <a:endParaRPr lang="sk-SK" sz="3600" dirty="0">
              <a:latin typeface="Titillium Web" panose="00000500000000000000" pitchFamily="2" charset="-18"/>
            </a:endParaRPr>
          </a:p>
        </p:txBody>
      </p:sp>
      <p:sp>
        <p:nvSpPr>
          <p:cNvPr id="5" name="Obdĺžnik 4"/>
          <p:cNvSpPr/>
          <p:nvPr/>
        </p:nvSpPr>
        <p:spPr>
          <a:xfrm>
            <a:off x="5600700" y="1112767"/>
            <a:ext cx="1600200" cy="704552"/>
          </a:xfrm>
          <a:prstGeom prst="rect">
            <a:avLst/>
          </a:prstGeom>
        </p:spPr>
        <p:txBody>
          <a:bodyPr wrap="square">
            <a:spAutoFit/>
          </a:bodyPr>
          <a:lstStyle/>
          <a:p>
            <a:pPr>
              <a:lnSpc>
                <a:spcPct val="114000"/>
              </a:lnSpc>
            </a:pPr>
            <a:r>
              <a:rPr lang="sk-SK" sz="3600" b="1" dirty="0" smtClean="0">
                <a:latin typeface="Titillium Web" panose="00000500000000000000" pitchFamily="2" charset="-18"/>
              </a:rPr>
              <a:t>Žiak Y</a:t>
            </a:r>
            <a:endParaRPr lang="sk-SK" sz="3600" dirty="0">
              <a:latin typeface="Titillium Web" panose="00000500000000000000" pitchFamily="2" charset="-18"/>
            </a:endParaRPr>
          </a:p>
        </p:txBody>
      </p:sp>
    </p:spTree>
    <p:extLst>
      <p:ext uri="{BB962C8B-B14F-4D97-AF65-F5344CB8AC3E}">
        <p14:creationId xmlns:p14="http://schemas.microsoft.com/office/powerpoint/2010/main" val="36469987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171700" y="635128"/>
            <a:ext cx="6578600" cy="583558"/>
          </a:xfrm>
          <a:prstGeom prst="rect">
            <a:avLst/>
          </a:prstGeom>
        </p:spPr>
        <p:txBody>
          <a:bodyPr wrap="square">
            <a:spAutoFit/>
          </a:bodyPr>
          <a:lstStyle/>
          <a:p>
            <a:pPr>
              <a:lnSpc>
                <a:spcPct val="114000"/>
              </a:lnSpc>
            </a:pPr>
            <a:r>
              <a:rPr lang="sk-SK" sz="2800" b="1" dirty="0" smtClean="0">
                <a:solidFill>
                  <a:srgbClr val="2A2A2A"/>
                </a:solidFill>
                <a:latin typeface="Titillium Web" panose="00000500000000000000" pitchFamily="2" charset="-18"/>
              </a:rPr>
              <a:t>Zásady aktívneho </a:t>
            </a:r>
            <a:r>
              <a:rPr lang="sk-SK" sz="2800" b="1" dirty="0" smtClean="0">
                <a:solidFill>
                  <a:srgbClr val="2A2A2A"/>
                </a:solidFill>
                <a:latin typeface="Titillium Web" panose="00000500000000000000" pitchFamily="2" charset="-18"/>
              </a:rPr>
              <a:t>učenia:</a:t>
            </a:r>
            <a:endParaRPr lang="sk-SK" sz="2800" b="1" dirty="0">
              <a:latin typeface="Titillium Web" panose="00000500000000000000" pitchFamily="2" charset="-18"/>
            </a:endParaRPr>
          </a:p>
        </p:txBody>
      </p:sp>
      <p:sp>
        <p:nvSpPr>
          <p:cNvPr id="5" name="Obdĺžnik 4"/>
          <p:cNvSpPr/>
          <p:nvPr/>
        </p:nvSpPr>
        <p:spPr>
          <a:xfrm>
            <a:off x="584200" y="2166436"/>
            <a:ext cx="7962900" cy="3962751"/>
          </a:xfrm>
          <a:prstGeom prst="rect">
            <a:avLst/>
          </a:prstGeom>
        </p:spPr>
        <p:txBody>
          <a:bodyPr wrap="square">
            <a:spAutoFit/>
          </a:bodyPr>
          <a:lstStyle/>
          <a:p>
            <a:pPr marL="457200" indent="-457200">
              <a:lnSpc>
                <a:spcPct val="114000"/>
              </a:lnSpc>
              <a:spcBef>
                <a:spcPts val="600"/>
              </a:spcBef>
              <a:spcAft>
                <a:spcPts val="1200"/>
              </a:spcAft>
              <a:buFont typeface="Arial" panose="020B0604020202020204" pitchFamily="34" charset="0"/>
              <a:buChar char="•"/>
            </a:pPr>
            <a:r>
              <a:rPr lang="sk-SK" sz="2400" dirty="0">
                <a:solidFill>
                  <a:srgbClr val="2A2A2A"/>
                </a:solidFill>
                <a:latin typeface="Titillium Web" panose="00000500000000000000" pitchFamily="2" charset="-18"/>
              </a:rPr>
              <a:t>Žiaci sa učia činnosťou  </a:t>
            </a:r>
            <a:endParaRPr lang="sk-SK" sz="2400" dirty="0">
              <a:latin typeface="Titillium Web" panose="00000500000000000000" pitchFamily="2" charset="-18"/>
            </a:endParaRP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Používajte také postupy, ktoré od žiakov vyžadujú, aby </a:t>
            </a:r>
            <a:br>
              <a:rPr lang="sk-SK" sz="2400" dirty="0" smtClean="0">
                <a:solidFill>
                  <a:srgbClr val="2A2A2A"/>
                </a:solidFill>
                <a:latin typeface="Titillium Web" panose="00000500000000000000" pitchFamily="2" charset="-18"/>
              </a:rPr>
            </a:br>
            <a:r>
              <a:rPr lang="sk-SK" sz="2400" dirty="0" smtClean="0">
                <a:solidFill>
                  <a:srgbClr val="2A2A2A"/>
                </a:solidFill>
                <a:latin typeface="Titillium Web" panose="00000500000000000000" pitchFamily="2" charset="-18"/>
              </a:rPr>
              <a:t>niečo vytvorili (vyriešili)</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Ak môžu </a:t>
            </a:r>
            <a:r>
              <a:rPr lang="sk-SK" sz="2400" dirty="0">
                <a:solidFill>
                  <a:srgbClr val="2A2A2A"/>
                </a:solidFill>
                <a:latin typeface="Titillium Web" panose="00000500000000000000" pitchFamily="2" charset="-18"/>
              </a:rPr>
              <a:t>žiaci </a:t>
            </a:r>
            <a:r>
              <a:rPr lang="sk-SK" sz="2400" dirty="0" smtClean="0">
                <a:solidFill>
                  <a:srgbClr val="2A2A2A"/>
                </a:solidFill>
                <a:latin typeface="Titillium Web" panose="00000500000000000000" pitchFamily="2" charset="-18"/>
              </a:rPr>
              <a:t>niečo spraviť spolu, nech to robia bez vás</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Čo robia žiaci je dôležitejšie ako to, čo robí učiteľ</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Urobte z učenia zábavu – vedie to k väčšiemu </a:t>
            </a:r>
            <a:r>
              <a:rPr lang="sk-SK" sz="2400" dirty="0" err="1" smtClean="0">
                <a:solidFill>
                  <a:srgbClr val="2A2A2A"/>
                </a:solidFill>
                <a:latin typeface="Titillium Web" panose="00000500000000000000" pitchFamily="2" charset="-18"/>
              </a:rPr>
              <a:t>sústrede</a:t>
            </a:r>
            <a:r>
              <a:rPr lang="sk-SK" sz="2400" dirty="0" smtClean="0">
                <a:solidFill>
                  <a:srgbClr val="2A2A2A"/>
                </a:solidFill>
                <a:latin typeface="Titillium Web" panose="00000500000000000000" pitchFamily="2" charset="-18"/>
              </a:rPr>
              <a:t>- </a:t>
            </a:r>
            <a:r>
              <a:rPr lang="sk-SK" sz="2400" dirty="0" err="1" smtClean="0">
                <a:solidFill>
                  <a:srgbClr val="2A2A2A"/>
                </a:solidFill>
                <a:latin typeface="Titillium Web" panose="00000500000000000000" pitchFamily="2" charset="-18"/>
              </a:rPr>
              <a:t>niu</a:t>
            </a:r>
            <a:r>
              <a:rPr lang="sk-SK" sz="2400" dirty="0" smtClean="0">
                <a:solidFill>
                  <a:srgbClr val="2A2A2A"/>
                </a:solidFill>
                <a:latin typeface="Titillium Web" panose="00000500000000000000" pitchFamily="2" charset="-18"/>
              </a:rPr>
              <a:t>, vytrvalosti a kognitívnej zainteresovanosti žiakov</a:t>
            </a:r>
          </a:p>
        </p:txBody>
      </p:sp>
      <p:pic>
        <p:nvPicPr>
          <p:cNvPr id="10242" name="Picture 2" descr="Výsledok vyhľadávania obrázkov pre dopyt teac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240150"/>
            <a:ext cx="1369439" cy="1373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326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9144000" cy="6858001"/>
          </a:xfrm>
          <a:prstGeom prst="rect">
            <a:avLst/>
          </a:prstGeom>
        </p:spPr>
      </p:pic>
      <p:sp>
        <p:nvSpPr>
          <p:cNvPr id="4" name="Obdĺžnik 3"/>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Učte (sa) spolupráci a spoluprácou</a:t>
            </a:r>
            <a:endParaRPr lang="sk-SK" sz="2000" dirty="0">
              <a:latin typeface="Titillium Web" panose="00000500000000000000" pitchFamily="2" charset="-18"/>
            </a:endParaRPr>
          </a:p>
        </p:txBody>
      </p:sp>
      <p:pic>
        <p:nvPicPr>
          <p:cNvPr id="4098" name="Picture 2" descr="http://www.bakomi.sk/images/bakomi-logo-transparent-sm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00" y="680538"/>
            <a:ext cx="2997200" cy="1294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28041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sc0258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Stavajte žiakov pred výzvy</a:t>
            </a:r>
            <a:endParaRPr lang="sk-SK" sz="2000" dirty="0">
              <a:latin typeface="Titillium Web" panose="00000500000000000000" pitchFamily="2" charset="-18"/>
            </a:endParaRPr>
          </a:p>
        </p:txBody>
      </p:sp>
    </p:spTree>
    <p:extLst>
      <p:ext uri="{BB962C8B-B14F-4D97-AF65-F5344CB8AC3E}">
        <p14:creationId xmlns:p14="http://schemas.microsoft.com/office/powerpoint/2010/main" val="1649521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dsc025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525000" cy="7143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5321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lepsiageografia.sk/uploads/2/6/0/1/26017850/dsc02537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Každý môže byť užitočný</a:t>
            </a:r>
            <a:endParaRPr lang="sk-SK" sz="2000" dirty="0">
              <a:latin typeface="Titillium Web" panose="00000500000000000000" pitchFamily="2" charset="-18"/>
            </a:endParaRPr>
          </a:p>
        </p:txBody>
      </p:sp>
    </p:spTree>
    <p:extLst>
      <p:ext uri="{BB962C8B-B14F-4D97-AF65-F5344CB8AC3E}">
        <p14:creationId xmlns:p14="http://schemas.microsoft.com/office/powerpoint/2010/main" val="17277883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http://www.lepsiageografia.sk/uploads/2/6/0/1/26017850/dsc0254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Obdĺžnik 5"/>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7" name="Obdĺžnik 6"/>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Rôzne náročné úlohy</a:t>
            </a:r>
            <a:endParaRPr lang="sk-SK" sz="2000" dirty="0">
              <a:latin typeface="Titillium Web" panose="00000500000000000000" pitchFamily="2" charset="-18"/>
            </a:endParaRPr>
          </a:p>
        </p:txBody>
      </p:sp>
    </p:spTree>
    <p:extLst>
      <p:ext uri="{BB962C8B-B14F-4D97-AF65-F5344CB8AC3E}">
        <p14:creationId xmlns:p14="http://schemas.microsoft.com/office/powerpoint/2010/main" val="3360230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0" name="Picture 6" descr="http://www.lepsiageografia.sk/uploads/2/6/0/1/26017850/dsc02540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8" name="Obdĺžnik 7"/>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Tematicky rôznorodé úlohy</a:t>
            </a:r>
            <a:endParaRPr lang="sk-SK" sz="2000" dirty="0">
              <a:latin typeface="Titillium Web" panose="00000500000000000000" pitchFamily="2" charset="-18"/>
            </a:endParaRPr>
          </a:p>
        </p:txBody>
      </p:sp>
    </p:spTree>
    <p:extLst>
      <p:ext uri="{BB962C8B-B14F-4D97-AF65-F5344CB8AC3E}">
        <p14:creationId xmlns:p14="http://schemas.microsoft.com/office/powerpoint/2010/main" val="346493130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9650" y="980710"/>
            <a:ext cx="7124700" cy="5342241"/>
          </a:xfrm>
          <a:prstGeom prst="rect">
            <a:avLst/>
          </a:prstGeom>
          <a:ln>
            <a:solidFill>
              <a:srgbClr val="C00000"/>
            </a:solidFill>
          </a:ln>
        </p:spPr>
      </p:pic>
      <p:sp>
        <p:nvSpPr>
          <p:cNvPr id="3" name="Obdĺžnik 2"/>
          <p:cNvSpPr/>
          <p:nvPr/>
        </p:nvSpPr>
        <p:spPr>
          <a:xfrm>
            <a:off x="0" y="199309"/>
            <a:ext cx="9144000" cy="523220"/>
          </a:xfrm>
          <a:prstGeom prst="rect">
            <a:avLst/>
          </a:prstGeom>
        </p:spPr>
        <p:txBody>
          <a:bodyPr wrap="square">
            <a:spAutoFit/>
          </a:bodyPr>
          <a:lstStyle/>
          <a:p>
            <a:pPr algn="ctr"/>
            <a:r>
              <a:rPr lang="sk-SK" sz="2800" b="1" dirty="0" smtClean="0">
                <a:latin typeface="Titillium Web" panose="00000500000000000000" pitchFamily="2" charset="-18"/>
              </a:rPr>
              <a:t>Diverzifikácia úloh na vyučovacej hodine</a:t>
            </a:r>
            <a:endParaRPr lang="sk-SK" sz="2000" dirty="0">
              <a:latin typeface="Titillium Web" panose="00000500000000000000" pitchFamily="2" charset="-18"/>
            </a:endParaRPr>
          </a:p>
        </p:txBody>
      </p:sp>
    </p:spTree>
    <p:extLst>
      <p:ext uri="{BB962C8B-B14F-4D97-AF65-F5344CB8AC3E}">
        <p14:creationId xmlns:p14="http://schemas.microsoft.com/office/powerpoint/2010/main" val="380469446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bakomaci.weebly.com/uploads/1/0/0/9/100946312/dsc03890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8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0151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navis-ag.com/wp-content/uploads/2015/09/Layer-6-giraffe-m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56000" y="489471"/>
            <a:ext cx="5588000" cy="6459017"/>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433429" y="4868736"/>
            <a:ext cx="6041942" cy="1612429"/>
          </a:xfrm>
          <a:prstGeom prst="rect">
            <a:avLst/>
          </a:prstGeom>
        </p:spPr>
        <p:txBody>
          <a:bodyPr wrap="square">
            <a:spAutoFit/>
          </a:bodyPr>
          <a:lstStyle/>
          <a:p>
            <a:pPr>
              <a:lnSpc>
                <a:spcPct val="114000"/>
              </a:lnSpc>
            </a:pPr>
            <a:r>
              <a:rPr lang="sk-SK" sz="4400" dirty="0" smtClean="0">
                <a:solidFill>
                  <a:srgbClr val="2A2A2A"/>
                </a:solidFill>
                <a:latin typeface="Titillium Web" panose="00000500000000000000" pitchFamily="2" charset="-18"/>
              </a:rPr>
              <a:t>Dlhý </a:t>
            </a:r>
            <a:r>
              <a:rPr lang="sk-SK" sz="4400" b="1" dirty="0" smtClean="0">
                <a:solidFill>
                  <a:srgbClr val="2A2A2A"/>
                </a:solidFill>
                <a:latin typeface="Titillium Web" panose="00000500000000000000" pitchFamily="2" charset="-18"/>
              </a:rPr>
              <a:t>citát</a:t>
            </a:r>
            <a:r>
              <a:rPr lang="sk-SK" sz="4400" dirty="0" smtClean="0">
                <a:solidFill>
                  <a:srgbClr val="2A2A2A"/>
                </a:solidFill>
                <a:latin typeface="Titillium Web" panose="00000500000000000000" pitchFamily="2" charset="-18"/>
              </a:rPr>
              <a:t> na úvod </a:t>
            </a:r>
            <a:br>
              <a:rPr lang="sk-SK" sz="4400" dirty="0" smtClean="0">
                <a:solidFill>
                  <a:srgbClr val="2A2A2A"/>
                </a:solidFill>
                <a:latin typeface="Titillium Web" panose="00000500000000000000" pitchFamily="2" charset="-18"/>
              </a:rPr>
            </a:br>
            <a:r>
              <a:rPr lang="sk-SK" sz="4400" dirty="0" smtClean="0">
                <a:solidFill>
                  <a:srgbClr val="2A2A2A"/>
                </a:solidFill>
                <a:latin typeface="Titillium Web" panose="00000500000000000000" pitchFamily="2" charset="-18"/>
              </a:rPr>
              <a:t>krátkej prednášky</a:t>
            </a:r>
            <a:endParaRPr lang="sk-SK" sz="4400" dirty="0">
              <a:latin typeface="Titillium Web" panose="00000500000000000000" pitchFamily="2" charset="-18"/>
            </a:endParaRPr>
          </a:p>
        </p:txBody>
      </p:sp>
    </p:spTree>
    <p:extLst>
      <p:ext uri="{BB962C8B-B14F-4D97-AF65-F5344CB8AC3E}">
        <p14:creationId xmlns:p14="http://schemas.microsoft.com/office/powerpoint/2010/main" val="1134082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bakomaci.weebly.com/uploads/1/0/0/9/100946312/dsc03889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700"/>
            <a:ext cx="9144000" cy="687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3097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bakomaci.weebly.com/uploads/1/0/0/9/100946312/dsc03896_1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8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91080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bakomaci.weebly.com/uploads/1/0/0/9/100946312/dsc03892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8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082986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Obdĺžnik 2"/>
          <p:cNvSpPr/>
          <p:nvPr/>
        </p:nvSpPr>
        <p:spPr>
          <a:xfrm>
            <a:off x="1130300" y="85009"/>
            <a:ext cx="8013700" cy="523220"/>
          </a:xfrm>
          <a:prstGeom prst="rect">
            <a:avLst/>
          </a:prstGeom>
        </p:spPr>
        <p:txBody>
          <a:bodyPr wrap="square">
            <a:spAutoFit/>
          </a:bodyPr>
          <a:lstStyle/>
          <a:p>
            <a:pPr algn="ctr"/>
            <a:r>
              <a:rPr lang="sk-SK" sz="2800" b="1" dirty="0" smtClean="0">
                <a:latin typeface="Titillium Web" panose="00000500000000000000" pitchFamily="2" charset="-18"/>
              </a:rPr>
              <a:t>Nech je škola zážitkom</a:t>
            </a:r>
            <a:endParaRPr lang="sk-SK" sz="2000" dirty="0">
              <a:latin typeface="Titillium Web" panose="00000500000000000000" pitchFamily="2" charset="-18"/>
            </a:endParaRPr>
          </a:p>
        </p:txBody>
      </p:sp>
    </p:spTree>
    <p:extLst>
      <p:ext uri="{BB962C8B-B14F-4D97-AF65-F5344CB8AC3E}">
        <p14:creationId xmlns:p14="http://schemas.microsoft.com/office/powerpoint/2010/main" val="215873329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lepsiageografia.sk/uploads/2/6/0/1/26017850/dsc04891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51491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3999" cy="6858000"/>
          </a:xfrm>
          <a:prstGeom prst="rect">
            <a:avLst/>
          </a:prstGeom>
        </p:spPr>
      </p:pic>
    </p:spTree>
    <p:extLst>
      <p:ext uri="{BB962C8B-B14F-4D97-AF65-F5344CB8AC3E}">
        <p14:creationId xmlns:p14="http://schemas.microsoft.com/office/powerpoint/2010/main" val="59573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o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3" name="Obdĺžnik 2"/>
          <p:cNvSpPr/>
          <p:nvPr/>
        </p:nvSpPr>
        <p:spPr>
          <a:xfrm>
            <a:off x="0" y="0"/>
            <a:ext cx="914400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p:cNvSpPr/>
          <p:nvPr/>
        </p:nvSpPr>
        <p:spPr>
          <a:xfrm>
            <a:off x="0" y="110409"/>
            <a:ext cx="9144000" cy="523220"/>
          </a:xfrm>
          <a:prstGeom prst="rect">
            <a:avLst/>
          </a:prstGeom>
        </p:spPr>
        <p:txBody>
          <a:bodyPr wrap="square">
            <a:spAutoFit/>
          </a:bodyPr>
          <a:lstStyle/>
          <a:p>
            <a:pPr algn="ctr"/>
            <a:r>
              <a:rPr lang="sk-SK" sz="2800" b="1" dirty="0" smtClean="0">
                <a:latin typeface="Titillium Web" panose="00000500000000000000" pitchFamily="2" charset="-18"/>
              </a:rPr>
              <a:t>Učenie (sa) v skupinách</a:t>
            </a:r>
            <a:endParaRPr lang="sk-SK" sz="2000" dirty="0">
              <a:latin typeface="Titillium Web" panose="00000500000000000000" pitchFamily="2" charset="-18"/>
            </a:endParaRPr>
          </a:p>
        </p:txBody>
      </p:sp>
    </p:spTree>
    <p:extLst>
      <p:ext uri="{BB962C8B-B14F-4D97-AF65-F5344CB8AC3E}">
        <p14:creationId xmlns:p14="http://schemas.microsoft.com/office/powerpoint/2010/main" val="18095454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462646" y="635128"/>
            <a:ext cx="4655127" cy="583558"/>
          </a:xfrm>
          <a:prstGeom prst="rect">
            <a:avLst/>
          </a:prstGeom>
        </p:spPr>
        <p:txBody>
          <a:bodyPr wrap="square">
            <a:spAutoFit/>
          </a:bodyPr>
          <a:lstStyle/>
          <a:p>
            <a:pPr>
              <a:lnSpc>
                <a:spcPct val="114000"/>
              </a:lnSpc>
            </a:pPr>
            <a:r>
              <a:rPr lang="sk-SK" sz="2800" b="1" dirty="0" smtClean="0">
                <a:solidFill>
                  <a:srgbClr val="2A2A2A"/>
                </a:solidFill>
                <a:latin typeface="Titillium Web" panose="00000500000000000000" pitchFamily="2" charset="-18"/>
              </a:rPr>
              <a:t>Na čo netreba zabúdať</a:t>
            </a:r>
            <a:endParaRPr lang="sk-SK" sz="2800" b="1" dirty="0">
              <a:latin typeface="Titillium Web" panose="00000500000000000000" pitchFamily="2" charset="-18"/>
            </a:endParaRPr>
          </a:p>
        </p:txBody>
      </p:sp>
      <p:pic>
        <p:nvPicPr>
          <p:cNvPr id="1026" name="Picture 2" descr="Výsledok vyhľadávania obrázkov pre dopyt war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6638" y="319039"/>
            <a:ext cx="1458883" cy="1215736"/>
          </a:xfrm>
          <a:prstGeom prst="rect">
            <a:avLst/>
          </a:prstGeom>
          <a:noFill/>
          <a:extLst>
            <a:ext uri="{909E8E84-426E-40DD-AFC4-6F175D3DCCD1}">
              <a14:hiddenFill xmlns:a14="http://schemas.microsoft.com/office/drawing/2010/main">
                <a:solidFill>
                  <a:srgbClr val="FFFFFF"/>
                </a:solidFill>
              </a14:hiddenFill>
            </a:ext>
          </a:extLst>
        </p:spPr>
      </p:pic>
      <p:sp>
        <p:nvSpPr>
          <p:cNvPr id="7" name="Obdĺžnik 6"/>
          <p:cNvSpPr/>
          <p:nvPr/>
        </p:nvSpPr>
        <p:spPr>
          <a:xfrm>
            <a:off x="426638" y="2104091"/>
            <a:ext cx="8279245" cy="4383764"/>
          </a:xfrm>
          <a:prstGeom prst="rect">
            <a:avLst/>
          </a:prstGeom>
        </p:spPr>
        <p:txBody>
          <a:bodyPr wrap="square">
            <a:spAutoFit/>
          </a:bodyPr>
          <a:lstStyle/>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Zvoliť správnu vyučovaciu metódu (vzdelávacie materiály) vzhľadom k vzdelávacím cieľom</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Udržiavať smer výučby v zameraní na cieľ, neodchyľovať sa od témy, udržovať spád aktivít a dodržiavať časový plán</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Vhodne usmerňovať prácu žiackych skupín, priebežne hodnotiť priebeh a výsledky ich práce</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Viesť žiakov k zodpovednosti za vlastnú prácu </a:t>
            </a:r>
          </a:p>
          <a:p>
            <a:pPr marL="457200" indent="-457200">
              <a:lnSpc>
                <a:spcPct val="114000"/>
              </a:lnSpc>
              <a:spcBef>
                <a:spcPts val="600"/>
              </a:spcBef>
              <a:spcAft>
                <a:spcPts val="1200"/>
              </a:spcAft>
              <a:buFont typeface="Arial" panose="020B0604020202020204" pitchFamily="34" charset="0"/>
              <a:buChar char="•"/>
            </a:pPr>
            <a:r>
              <a:rPr lang="sk-SK" sz="2400" dirty="0" smtClean="0">
                <a:solidFill>
                  <a:srgbClr val="2A2A2A"/>
                </a:solidFill>
                <a:latin typeface="Titillium Web" panose="00000500000000000000" pitchFamily="2" charset="-18"/>
              </a:rPr>
              <a:t>Využívať výsledky práce žiakov pre ďalšie učenie</a:t>
            </a:r>
          </a:p>
        </p:txBody>
      </p:sp>
    </p:spTree>
    <p:extLst>
      <p:ext uri="{BB962C8B-B14F-4D97-AF65-F5344CB8AC3E}">
        <p14:creationId xmlns:p14="http://schemas.microsoft.com/office/powerpoint/2010/main" val="1484509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bakomaci.weebly.com/uploads/1/0/0/9/100946312/dsc04379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9970" cy="68667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4293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bakomaci.weebly.com/uploads/1/0/0/9/100946312/img-3430a_1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38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849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https://static.pexels.com/photos/107995/pexels-photo-107995.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
            <a:ext cx="10287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p:cNvSpPr/>
          <p:nvPr/>
        </p:nvSpPr>
        <p:spPr>
          <a:xfrm>
            <a:off x="684644" y="261436"/>
            <a:ext cx="7876310" cy="2724592"/>
          </a:xfrm>
          <a:prstGeom prst="rect">
            <a:avLst/>
          </a:prstGeom>
        </p:spPr>
        <p:txBody>
          <a:bodyPr wrap="square">
            <a:spAutoFit/>
          </a:bodyPr>
          <a:lstStyle/>
          <a:p>
            <a:pPr>
              <a:lnSpc>
                <a:spcPct val="110000"/>
              </a:lnSpc>
            </a:pPr>
            <a:r>
              <a:rPr lang="sk-SK" sz="2400" dirty="0" smtClean="0">
                <a:solidFill>
                  <a:schemeClr val="bg1"/>
                </a:solidFill>
                <a:latin typeface="Titillium Web" panose="00000500000000000000" pitchFamily="2" charset="-18"/>
              </a:rPr>
              <a:t>„</a:t>
            </a:r>
            <a:r>
              <a:rPr lang="sk-SK" sz="2200" dirty="0" smtClean="0">
                <a:solidFill>
                  <a:schemeClr val="bg1"/>
                </a:solidFill>
                <a:latin typeface="Titillium Web" panose="00000500000000000000" pitchFamily="2" charset="-18"/>
              </a:rPr>
              <a:t>Aktívny </a:t>
            </a:r>
            <a:r>
              <a:rPr lang="sk-SK" sz="2200" dirty="0">
                <a:solidFill>
                  <a:schemeClr val="bg1"/>
                </a:solidFill>
                <a:latin typeface="Titillium Web" panose="00000500000000000000" pitchFamily="2" charset="-18"/>
              </a:rPr>
              <a:t>má byť nielen učiteľ ale aj žiak, čo predpokladá menej direktívne riadenie učebných aktivít žiakov. </a:t>
            </a:r>
            <a:r>
              <a:rPr lang="sk-SK" sz="2200" dirty="0" smtClean="0">
                <a:solidFill>
                  <a:schemeClr val="bg1"/>
                </a:solidFill>
                <a:latin typeface="Titillium Web" panose="00000500000000000000" pitchFamily="2" charset="-18"/>
              </a:rPr>
              <a:t>Ak </a:t>
            </a:r>
            <a:r>
              <a:rPr lang="sk-SK" sz="2200" dirty="0">
                <a:solidFill>
                  <a:schemeClr val="bg1"/>
                </a:solidFill>
                <a:latin typeface="Titillium Web" panose="00000500000000000000" pitchFamily="2" charset="-18"/>
              </a:rPr>
              <a:t>vychádzame </a:t>
            </a:r>
            <a:r>
              <a:rPr lang="sk-SK" sz="2200" dirty="0" smtClean="0">
                <a:solidFill>
                  <a:schemeClr val="bg1"/>
                </a:solidFill>
                <a:latin typeface="Titillium Web" panose="00000500000000000000" pitchFamily="2" charset="-18"/>
              </a:rPr>
              <a:t/>
            </a:r>
            <a:br>
              <a:rPr lang="sk-SK" sz="2200" dirty="0" smtClean="0">
                <a:solidFill>
                  <a:schemeClr val="bg1"/>
                </a:solidFill>
                <a:latin typeface="Titillium Web" panose="00000500000000000000" pitchFamily="2" charset="-18"/>
              </a:rPr>
            </a:br>
            <a:r>
              <a:rPr lang="sk-SK" sz="2200" dirty="0" smtClean="0">
                <a:solidFill>
                  <a:schemeClr val="bg1"/>
                </a:solidFill>
                <a:latin typeface="Titillium Web" panose="00000500000000000000" pitchFamily="2" charset="-18"/>
              </a:rPr>
              <a:t>z </a:t>
            </a:r>
            <a:r>
              <a:rPr lang="sk-SK" sz="2200" dirty="0">
                <a:solidFill>
                  <a:schemeClr val="bg1"/>
                </a:solidFill>
                <a:latin typeface="Titillium Web" panose="00000500000000000000" pitchFamily="2" charset="-18"/>
              </a:rPr>
              <a:t>požiadaviek a potrieb žiakov, je u žiakov preferované také učenie, ktoré je pre nich zaujímavé, je zmysluplné, pestré </a:t>
            </a:r>
            <a:r>
              <a:rPr lang="sk-SK" sz="2200" dirty="0" smtClean="0">
                <a:solidFill>
                  <a:schemeClr val="bg1"/>
                </a:solidFill>
                <a:latin typeface="Titillium Web" panose="00000500000000000000" pitchFamily="2" charset="-18"/>
              </a:rPr>
              <a:t/>
            </a:r>
            <a:br>
              <a:rPr lang="sk-SK" sz="2200" dirty="0" smtClean="0">
                <a:solidFill>
                  <a:schemeClr val="bg1"/>
                </a:solidFill>
                <a:latin typeface="Titillium Web" panose="00000500000000000000" pitchFamily="2" charset="-18"/>
              </a:rPr>
            </a:br>
            <a:r>
              <a:rPr lang="sk-SK" sz="2200" dirty="0" smtClean="0">
                <a:solidFill>
                  <a:schemeClr val="bg1"/>
                </a:solidFill>
                <a:latin typeface="Titillium Web" panose="00000500000000000000" pitchFamily="2" charset="-18"/>
              </a:rPr>
              <a:t>a </a:t>
            </a:r>
            <a:r>
              <a:rPr lang="sk-SK" sz="2200" dirty="0">
                <a:solidFill>
                  <a:schemeClr val="bg1"/>
                </a:solidFill>
                <a:latin typeface="Titillium Web" panose="00000500000000000000" pitchFamily="2" charset="-18"/>
              </a:rPr>
              <a:t>primerane náročné. Všestrannosť metód a postupov na </a:t>
            </a:r>
            <a:r>
              <a:rPr lang="sk-SK" sz="2200" dirty="0" err="1" smtClean="0">
                <a:solidFill>
                  <a:schemeClr val="bg1"/>
                </a:solidFill>
                <a:latin typeface="Titillium Web" panose="00000500000000000000" pitchFamily="2" charset="-18"/>
              </a:rPr>
              <a:t>vyučo-vacej</a:t>
            </a:r>
            <a:r>
              <a:rPr lang="sk-SK" sz="2200" dirty="0" smtClean="0">
                <a:solidFill>
                  <a:schemeClr val="bg1"/>
                </a:solidFill>
                <a:latin typeface="Titillium Web" panose="00000500000000000000" pitchFamily="2" charset="-18"/>
              </a:rPr>
              <a:t> </a:t>
            </a:r>
            <a:r>
              <a:rPr lang="sk-SK" sz="2200" dirty="0">
                <a:solidFill>
                  <a:schemeClr val="bg1"/>
                </a:solidFill>
                <a:latin typeface="Titillium Web" panose="00000500000000000000" pitchFamily="2" charset="-18"/>
              </a:rPr>
              <a:t>hodine pomáha naplňovať cieľ vzdelávania a motivovať žiakov k ďalšiemu učeniu</a:t>
            </a:r>
            <a:r>
              <a:rPr lang="sk-SK" sz="2200" dirty="0" smtClean="0">
                <a:solidFill>
                  <a:schemeClr val="bg1"/>
                </a:solidFill>
                <a:latin typeface="Titillium Web" panose="00000500000000000000" pitchFamily="2" charset="-18"/>
              </a:rPr>
              <a:t>.“</a:t>
            </a:r>
            <a:endParaRPr lang="sk-SK" sz="2200" dirty="0">
              <a:solidFill>
                <a:schemeClr val="bg1"/>
              </a:solidFill>
              <a:latin typeface="Titillium Web" panose="00000500000000000000" pitchFamily="2" charset="-18"/>
            </a:endParaRPr>
          </a:p>
        </p:txBody>
      </p:sp>
    </p:spTree>
    <p:extLst>
      <p:ext uri="{BB962C8B-B14F-4D97-AF65-F5344CB8AC3E}">
        <p14:creationId xmlns:p14="http://schemas.microsoft.com/office/powerpoint/2010/main" val="27025597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bakomaci.weebly.com/uploads/1/0/0/9/100946312/bakomi-d-mon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p:cNvSpPr/>
          <p:nvPr/>
        </p:nvSpPr>
        <p:spPr>
          <a:xfrm>
            <a:off x="0" y="0"/>
            <a:ext cx="9144000" cy="7239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0" y="110409"/>
            <a:ext cx="9144000" cy="523220"/>
          </a:xfrm>
          <a:prstGeom prst="rect">
            <a:avLst/>
          </a:prstGeom>
        </p:spPr>
        <p:txBody>
          <a:bodyPr wrap="square">
            <a:spAutoFit/>
          </a:bodyPr>
          <a:lstStyle/>
          <a:p>
            <a:pPr algn="ctr"/>
            <a:r>
              <a:rPr lang="sk-SK" sz="2800" b="1" dirty="0" smtClean="0">
                <a:latin typeface="Titillium Web" panose="00000500000000000000" pitchFamily="2" charset="-18"/>
              </a:rPr>
              <a:t>Občas je to desivé...</a:t>
            </a:r>
            <a:endParaRPr lang="sk-SK" sz="2000" dirty="0">
              <a:latin typeface="Titillium Web" panose="00000500000000000000" pitchFamily="2" charset="-18"/>
            </a:endParaRPr>
          </a:p>
        </p:txBody>
      </p:sp>
    </p:spTree>
    <p:extLst>
      <p:ext uri="{BB962C8B-B14F-4D97-AF65-F5344CB8AC3E}">
        <p14:creationId xmlns:p14="http://schemas.microsoft.com/office/powerpoint/2010/main" val="41654253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bakomaci.weebly.com/uploads/1/0/0/9/100946312/polsko-pohyb-zeme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4140200" y="110409"/>
            <a:ext cx="5003800" cy="523220"/>
          </a:xfrm>
          <a:prstGeom prst="rect">
            <a:avLst/>
          </a:prstGeom>
        </p:spPr>
        <p:txBody>
          <a:bodyPr wrap="square">
            <a:spAutoFit/>
          </a:bodyPr>
          <a:lstStyle/>
          <a:p>
            <a:pPr algn="ctr"/>
            <a:r>
              <a:rPr lang="sk-SK" sz="2800" b="1" dirty="0" smtClean="0">
                <a:latin typeface="Titillium Web" panose="00000500000000000000" pitchFamily="2" charset="-18"/>
              </a:rPr>
              <a:t>Prepájanie tém a predmetov</a:t>
            </a:r>
            <a:endParaRPr lang="sk-SK" sz="2000" dirty="0">
              <a:latin typeface="Titillium Web" panose="00000500000000000000" pitchFamily="2" charset="-18"/>
            </a:endParaRPr>
          </a:p>
        </p:txBody>
      </p:sp>
    </p:spTree>
    <p:extLst>
      <p:ext uri="{BB962C8B-B14F-4D97-AF65-F5344CB8AC3E}">
        <p14:creationId xmlns:p14="http://schemas.microsoft.com/office/powerpoint/2010/main" val="2701822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o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213398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www.lepsiageografia.sk/uploads/2/6/0/1/26017850/dsc04841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3828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395440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928000" cy="6858000"/>
          </a:xfrm>
          <a:prstGeom prst="rect">
            <a:avLst/>
          </a:prstGeom>
        </p:spPr>
      </p:pic>
      <p:pic>
        <p:nvPicPr>
          <p:cNvPr id="10242" name="Picture 2" descr="http://bakomaci.weebly.com/uploads/1/0/0/9/100946312/img-9326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8000" y="-33868"/>
            <a:ext cx="5168900" cy="689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0045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bakomaci.weebly.com/uploads/1/0/0/9/100946312/19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3999"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580726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dn.sci-news.com/images/enlarge/image_1921e-Santa-Mar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Obdĺžnik 3"/>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Simulácie (</a:t>
            </a:r>
            <a:r>
              <a:rPr lang="sk-SK" sz="2800" b="1" dirty="0" err="1" smtClean="0">
                <a:latin typeface="Titillium Web" panose="00000500000000000000" pitchFamily="2" charset="-18"/>
              </a:rPr>
              <a:t>rolové</a:t>
            </a:r>
            <a:r>
              <a:rPr lang="sk-SK" sz="2800" b="1" dirty="0" smtClean="0">
                <a:latin typeface="Titillium Web" panose="00000500000000000000" pitchFamily="2" charset="-18"/>
              </a:rPr>
              <a:t> hry</a:t>
            </a:r>
            <a:r>
              <a:rPr lang="sk-SK" sz="2800" b="1" dirty="0" smtClean="0">
                <a:latin typeface="Titillium Web" panose="00000500000000000000" pitchFamily="2" charset="-18"/>
              </a:rPr>
              <a:t>) a prípadové štúdie</a:t>
            </a:r>
            <a:endParaRPr lang="sk-SK" sz="2000" dirty="0">
              <a:latin typeface="Titillium Web" panose="00000500000000000000" pitchFamily="2" charset="-18"/>
            </a:endParaRPr>
          </a:p>
        </p:txBody>
      </p:sp>
    </p:spTree>
    <p:extLst>
      <p:ext uri="{BB962C8B-B14F-4D97-AF65-F5344CB8AC3E}">
        <p14:creationId xmlns:p14="http://schemas.microsoft.com/office/powerpoint/2010/main" val="2214704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Obrázok 25">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8706" y="186609"/>
            <a:ext cx="4315294" cy="6540500"/>
          </a:xfrm>
          <a:prstGeom prst="rect">
            <a:avLst/>
          </a:prstGeom>
        </p:spPr>
      </p:pic>
      <p:sp>
        <p:nvSpPr>
          <p:cNvPr id="7" name="Obdĺžnik 6"/>
          <p:cNvSpPr/>
          <p:nvPr/>
        </p:nvSpPr>
        <p:spPr>
          <a:xfrm>
            <a:off x="112486" y="123109"/>
            <a:ext cx="4716220" cy="6647974"/>
          </a:xfrm>
          <a:prstGeom prst="rect">
            <a:avLst/>
          </a:prstGeom>
        </p:spPr>
        <p:txBody>
          <a:bodyPr wrap="square">
            <a:spAutoFit/>
          </a:bodyPr>
          <a:lstStyle/>
          <a:p>
            <a:r>
              <a:rPr lang="sk-SK" sz="2000" b="1" dirty="0" smtClean="0">
                <a:latin typeface="Titillium Web" panose="00000500000000000000" pitchFamily="2" charset="-18"/>
              </a:rPr>
              <a:t>Príhovor kapitána</a:t>
            </a:r>
          </a:p>
          <a:p>
            <a:endParaRPr lang="sk-SK" dirty="0" smtClean="0">
              <a:latin typeface="Titillium Web" panose="00000500000000000000" pitchFamily="2" charset="-18"/>
            </a:endParaRPr>
          </a:p>
          <a:p>
            <a:r>
              <a:rPr lang="sk-SK" sz="1600" dirty="0" smtClean="0">
                <a:latin typeface="Titillium Web" panose="00000500000000000000" pitchFamily="2" charset="-18"/>
              </a:rPr>
              <a:t>Vážení členovia posádky lode Lady Bug, hrdinskí a vytrvalí námorníci, ktorí prekonali nástrahy Atlantiku a zdolali ešte donedávna nepredstaviteľné vzdialenosti, hovorím k Vám s vážnosťou a úctou kapitána, ktorému leží Váš osud na pleciach.</a:t>
            </a:r>
          </a:p>
          <a:p>
            <a:endParaRPr lang="sk-SK" sz="1600" dirty="0" smtClean="0">
              <a:latin typeface="Titillium Web" panose="00000500000000000000" pitchFamily="2" charset="-18"/>
            </a:endParaRPr>
          </a:p>
          <a:p>
            <a:r>
              <a:rPr lang="sk-SK" sz="1600" dirty="0" smtClean="0">
                <a:latin typeface="Titillium Web" panose="00000500000000000000" pitchFamily="2" charset="-18"/>
              </a:rPr>
              <a:t>.... </a:t>
            </a:r>
          </a:p>
          <a:p>
            <a:endParaRPr lang="sk-SK" sz="1600" dirty="0" smtClean="0">
              <a:latin typeface="Titillium Web" panose="00000500000000000000" pitchFamily="2" charset="-18"/>
            </a:endParaRPr>
          </a:p>
          <a:p>
            <a:r>
              <a:rPr lang="sk-SK" sz="1600" dirty="0" smtClean="0">
                <a:latin typeface="Titillium Web" panose="00000500000000000000" pitchFamily="2" charset="-18"/>
              </a:rPr>
              <a:t>Vyslali sme posádku, ktorá preskúmala pobrežie a zdá sa, že ide o rovinatú krajinu pri ústí dvoch riek. Pozrite si mapu, ktorú sa jej podarilo vytvoriť. Po svojej ľavici vidíme zalesnenú pevninu, napravo močiare. Pred nami leží malý ostrov. Nemáme čas nazvyš. Zakotvíme a pokúsime sa hlbšie preskúmať vnútrozemie tohto Bohom zabudnutého kúska Zeme. </a:t>
            </a:r>
          </a:p>
          <a:p>
            <a:endParaRPr lang="sk-SK" sz="1600" dirty="0" smtClean="0">
              <a:latin typeface="Titillium Web" panose="00000500000000000000" pitchFamily="2" charset="-18"/>
            </a:endParaRPr>
          </a:p>
          <a:p>
            <a:r>
              <a:rPr lang="sk-SK" sz="1600" dirty="0" smtClean="0">
                <a:latin typeface="Titillium Web" panose="00000500000000000000" pitchFamily="2" charset="-18"/>
              </a:rPr>
              <a:t>Ktoré miesto je pre založenie osady najlepšie? Ako kapitán by som mal učiniť toto rozhodnutie sám, svedomie mi však nedovolí opomenúť aj Vašu voľbu. Preto prosím, hlasujme! Nech nám v našom spoločnom rozhodnutí pomáha milosrdný Boh!</a:t>
            </a:r>
          </a:p>
          <a:p>
            <a:endParaRPr lang="sk-SK" sz="1600" dirty="0" smtClean="0">
              <a:latin typeface="Titillium Web" panose="00000500000000000000" pitchFamily="2" charset="-18"/>
            </a:endParaRPr>
          </a:p>
          <a:p>
            <a:r>
              <a:rPr lang="sk-SK" sz="1600" dirty="0" smtClean="0">
                <a:latin typeface="Titillium Web" panose="00000500000000000000" pitchFamily="2" charset="-18"/>
              </a:rPr>
              <a:t>Váš kapitán </a:t>
            </a:r>
            <a:r>
              <a:rPr lang="sk-SK" sz="1600" dirty="0" err="1" smtClean="0">
                <a:latin typeface="Titillium Web" panose="00000500000000000000" pitchFamily="2" charset="-18"/>
              </a:rPr>
              <a:t>Kirk</a:t>
            </a:r>
            <a:endParaRPr lang="sk-SK" sz="1600" dirty="0">
              <a:latin typeface="Titillium Web" panose="00000500000000000000" pitchFamily="2" charset="-18"/>
            </a:endParaRPr>
          </a:p>
        </p:txBody>
      </p:sp>
    </p:spTree>
    <p:extLst>
      <p:ext uri="{BB962C8B-B14F-4D97-AF65-F5344CB8AC3E}">
        <p14:creationId xmlns:p14="http://schemas.microsoft.com/office/powerpoint/2010/main" val="25968445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Obdĺžnik 1"/>
          <p:cNvSpPr/>
          <p:nvPr/>
        </p:nvSpPr>
        <p:spPr>
          <a:xfrm>
            <a:off x="0" y="-3891"/>
            <a:ext cx="9144000" cy="608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3" name="Obdĺžnik 2"/>
          <p:cNvSpPr/>
          <p:nvPr/>
        </p:nvSpPr>
        <p:spPr>
          <a:xfrm>
            <a:off x="0" y="59609"/>
            <a:ext cx="9144000" cy="523220"/>
          </a:xfrm>
          <a:prstGeom prst="rect">
            <a:avLst/>
          </a:prstGeom>
        </p:spPr>
        <p:txBody>
          <a:bodyPr wrap="square">
            <a:spAutoFit/>
          </a:bodyPr>
          <a:lstStyle/>
          <a:p>
            <a:pPr algn="ctr"/>
            <a:r>
              <a:rPr lang="sk-SK" sz="2800" b="1" dirty="0" smtClean="0">
                <a:latin typeface="Titillium Web" panose="00000500000000000000" pitchFamily="2" charset="-18"/>
              </a:rPr>
              <a:t>Detektívky a záhady</a:t>
            </a:r>
            <a:endParaRPr lang="sk-SK" sz="2000" dirty="0">
              <a:latin typeface="Titillium Web" panose="00000500000000000000" pitchFamily="2" charset="-18"/>
            </a:endParaRPr>
          </a:p>
        </p:txBody>
      </p:sp>
    </p:spTree>
    <p:extLst>
      <p:ext uri="{BB962C8B-B14F-4D97-AF65-F5344CB8AC3E}">
        <p14:creationId xmlns:p14="http://schemas.microsoft.com/office/powerpoint/2010/main" val="86266317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bakomaci.weebly.com/uploads/1/0/0/9/100946312/dsc03663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5880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Obdĺžnik 2"/>
          <p:cNvSpPr/>
          <p:nvPr/>
        </p:nvSpPr>
        <p:spPr>
          <a:xfrm>
            <a:off x="0" y="-3891"/>
            <a:ext cx="9144000" cy="6082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4" name="Obdĺžnik 3"/>
          <p:cNvSpPr/>
          <p:nvPr/>
        </p:nvSpPr>
        <p:spPr>
          <a:xfrm>
            <a:off x="0" y="59609"/>
            <a:ext cx="9144000" cy="523220"/>
          </a:xfrm>
          <a:prstGeom prst="rect">
            <a:avLst/>
          </a:prstGeom>
        </p:spPr>
        <p:txBody>
          <a:bodyPr wrap="square">
            <a:spAutoFit/>
          </a:bodyPr>
          <a:lstStyle/>
          <a:p>
            <a:pPr algn="ctr"/>
            <a:r>
              <a:rPr lang="sk-SK" sz="2800" b="1" dirty="0" smtClean="0">
                <a:latin typeface="Titillium Web" panose="00000500000000000000" pitchFamily="2" charset="-18"/>
              </a:rPr>
              <a:t>Nebojte sa hluku a „</a:t>
            </a:r>
            <a:r>
              <a:rPr lang="sk-SK" sz="2800" b="1" dirty="0" err="1" smtClean="0">
                <a:latin typeface="Titillium Web" panose="00000500000000000000" pitchFamily="2" charset="-18"/>
              </a:rPr>
              <a:t>bordelu</a:t>
            </a:r>
            <a:r>
              <a:rPr lang="sk-SK" sz="2800" b="1" dirty="0" smtClean="0">
                <a:latin typeface="Titillium Web" panose="00000500000000000000" pitchFamily="2" charset="-18"/>
              </a:rPr>
              <a:t>“</a:t>
            </a:r>
            <a:endParaRPr lang="sk-SK" sz="2000" dirty="0">
              <a:latin typeface="Titillium Web" panose="00000500000000000000" pitchFamily="2" charset="-18"/>
            </a:endParaRPr>
          </a:p>
        </p:txBody>
      </p:sp>
    </p:spTree>
    <p:extLst>
      <p:ext uri="{BB962C8B-B14F-4D97-AF65-F5344CB8AC3E}">
        <p14:creationId xmlns:p14="http://schemas.microsoft.com/office/powerpoint/2010/main" val="316897403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123625"/>
            <a:ext cx="7912100" cy="5258250"/>
          </a:xfrm>
          <a:prstGeom prst="rect">
            <a:avLst/>
          </a:prstGeom>
        </p:spPr>
      </p:pic>
      <p:sp>
        <p:nvSpPr>
          <p:cNvPr id="5" name="Obdĺžnik 4"/>
          <p:cNvSpPr/>
          <p:nvPr/>
        </p:nvSpPr>
        <p:spPr>
          <a:xfrm>
            <a:off x="621144" y="375736"/>
            <a:ext cx="7876310" cy="2839239"/>
          </a:xfrm>
          <a:prstGeom prst="rect">
            <a:avLst/>
          </a:prstGeom>
        </p:spPr>
        <p:txBody>
          <a:bodyPr wrap="square">
            <a:spAutoFit/>
          </a:bodyPr>
          <a:lstStyle/>
          <a:p>
            <a:pPr>
              <a:lnSpc>
                <a:spcPct val="125000"/>
              </a:lnSpc>
            </a:pPr>
            <a:r>
              <a:rPr lang="sk-SK" sz="2400" dirty="0" smtClean="0">
                <a:solidFill>
                  <a:srgbClr val="2A2A2A"/>
                </a:solidFill>
                <a:latin typeface="Titillium Web" panose="00000500000000000000" pitchFamily="2" charset="-18"/>
              </a:rPr>
              <a:t>„V </a:t>
            </a:r>
            <a:r>
              <a:rPr lang="sk-SK" sz="2400" dirty="0">
                <a:solidFill>
                  <a:srgbClr val="2A2A2A"/>
                </a:solidFill>
                <a:latin typeface="Titillium Web" panose="00000500000000000000" pitchFamily="2" charset="-18"/>
              </a:rPr>
              <a:t>tradičnej výučbe učiteľ predovšetkým rozhoduje, riadi, vysvetľuje a kontroluje. V novej koncepcii výučby by mal učiteľ žiakov predovšetkým orientovať, inšpirovať, motivovať, aktivizovať, usmerňovať, pomáhať im, radiť, koordinovať, vytvárať priaznivú klímu výučby, rozvíjať ich osobnostnú a sociálnu úroveň</a:t>
            </a:r>
            <a:r>
              <a:rPr lang="sk-SK" sz="2400" dirty="0" smtClean="0">
                <a:solidFill>
                  <a:srgbClr val="2A2A2A"/>
                </a:solidFill>
                <a:latin typeface="Titillium Web" panose="00000500000000000000" pitchFamily="2" charset="-18"/>
              </a:rPr>
              <a:t>.“</a:t>
            </a:r>
            <a:endParaRPr lang="sk-SK" sz="2400" dirty="0">
              <a:solidFill>
                <a:srgbClr val="2A2A2A"/>
              </a:solidFill>
              <a:latin typeface="Titillium Web" panose="00000500000000000000" pitchFamily="2" charset="-18"/>
            </a:endParaRPr>
          </a:p>
        </p:txBody>
      </p:sp>
    </p:spTree>
    <p:extLst>
      <p:ext uri="{BB962C8B-B14F-4D97-AF65-F5344CB8AC3E}">
        <p14:creationId xmlns:p14="http://schemas.microsoft.com/office/powerpoint/2010/main" val="22932257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Venujte sa názorom a postojom</a:t>
            </a:r>
            <a:endParaRPr lang="sk-SK" sz="2000" dirty="0">
              <a:latin typeface="Titillium Web" panose="00000500000000000000" pitchFamily="2" charset="-18"/>
            </a:endParaRPr>
          </a:p>
        </p:txBody>
      </p:sp>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4200" y="822900"/>
            <a:ext cx="7696200" cy="5724572"/>
          </a:xfrm>
          <a:prstGeom prst="rect">
            <a:avLst/>
          </a:prstGeom>
        </p:spPr>
      </p:pic>
    </p:spTree>
    <p:extLst>
      <p:ext uri="{BB962C8B-B14F-4D97-AF65-F5344CB8AC3E}">
        <p14:creationId xmlns:p14="http://schemas.microsoft.com/office/powerpoint/2010/main" val="371777507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bakomaci.weebly.com/uploads/1/0/0/9/100946312/dsc03687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1021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35000"/>
            <a:ext cx="9144000" cy="6223000"/>
          </a:xfrm>
          <a:prstGeom prst="rect">
            <a:avLst/>
          </a:prstGeom>
          <a:ln>
            <a:noFill/>
          </a:ln>
          <a:effectLst/>
        </p:spPr>
      </p:pic>
      <p:sp>
        <p:nvSpPr>
          <p:cNvPr id="5" name="BlokTextu 4"/>
          <p:cNvSpPr txBox="1"/>
          <p:nvPr/>
        </p:nvSpPr>
        <p:spPr>
          <a:xfrm>
            <a:off x="0" y="88291"/>
            <a:ext cx="9138031" cy="483209"/>
          </a:xfrm>
          <a:prstGeom prst="rect">
            <a:avLst/>
          </a:prstGeom>
          <a:noFill/>
        </p:spPr>
        <p:txBody>
          <a:bodyPr wrap="square" rtlCol="0">
            <a:spAutoFit/>
          </a:bodyPr>
          <a:lstStyle/>
          <a:p>
            <a:pPr algn="ctr"/>
            <a:r>
              <a:rPr lang="sk-SK" sz="2540" b="1" dirty="0">
                <a:latin typeface="Titillium Web" panose="00000500000000000000" pitchFamily="2" charset="-18"/>
              </a:rPr>
              <a:t>Bádajte, objavujte a nebojte sa zašpiniť si ruky</a:t>
            </a:r>
          </a:p>
        </p:txBody>
      </p:sp>
    </p:spTree>
    <p:extLst>
      <p:ext uri="{BB962C8B-B14F-4D97-AF65-F5344CB8AC3E}">
        <p14:creationId xmlns:p14="http://schemas.microsoft.com/office/powerpoint/2010/main" val="36828895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www.lepsiageografia.sk/uploads/2/6/0/1/26017850/vrstvy-atmosfery-z-toaletneho-papiera_ori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010"/>
            <a:ext cx="4559300" cy="6115990"/>
          </a:xfrm>
          <a:prstGeom prst="rect">
            <a:avLst/>
          </a:prstGeom>
          <a:noFill/>
          <a:extLst>
            <a:ext uri="{909E8E84-426E-40DD-AFC4-6F175D3DCCD1}">
              <a14:hiddenFill xmlns:a14="http://schemas.microsoft.com/office/drawing/2010/main">
                <a:solidFill>
                  <a:srgbClr val="FFFFFF"/>
                </a:solidFill>
              </a14:hiddenFill>
            </a:ext>
          </a:extLst>
        </p:spPr>
      </p:pic>
      <p:pic>
        <p:nvPicPr>
          <p:cNvPr id="41990" name="Picture 6" descr="http://www.lepsiageografia.sk/uploads/2/6/0/1/26017850/1317522_ori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9300" y="742010"/>
            <a:ext cx="4584700" cy="611599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0" y="123109"/>
            <a:ext cx="9144000" cy="523220"/>
          </a:xfrm>
          <a:prstGeom prst="rect">
            <a:avLst/>
          </a:prstGeom>
        </p:spPr>
        <p:txBody>
          <a:bodyPr wrap="square">
            <a:spAutoFit/>
          </a:bodyPr>
          <a:lstStyle/>
          <a:p>
            <a:pPr algn="ctr"/>
            <a:r>
              <a:rPr lang="sk-SK" sz="2800" b="1" dirty="0" smtClean="0">
                <a:latin typeface="Titillium Web" panose="00000500000000000000" pitchFamily="2" charset="-18"/>
              </a:rPr>
              <a:t>Vyhoďte žiakov na chodbu</a:t>
            </a:r>
            <a:endParaRPr lang="sk-SK" sz="2000" dirty="0">
              <a:latin typeface="Titillium Web" panose="00000500000000000000" pitchFamily="2" charset="-18"/>
            </a:endParaRPr>
          </a:p>
        </p:txBody>
      </p:sp>
    </p:spTree>
    <p:extLst>
      <p:ext uri="{BB962C8B-B14F-4D97-AF65-F5344CB8AC3E}">
        <p14:creationId xmlns:p14="http://schemas.microsoft.com/office/powerpoint/2010/main" val="6918374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3164"/>
            <a:ext cx="9144000" cy="6858000"/>
          </a:xfrm>
          <a:prstGeom prst="rect">
            <a:avLst/>
          </a:prstGeom>
        </p:spPr>
      </p:pic>
      <p:sp>
        <p:nvSpPr>
          <p:cNvPr id="4" name="Obdĺžnik 3"/>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Dajte ich kľačať na zem</a:t>
            </a:r>
            <a:endParaRPr lang="sk-SK" sz="2000" dirty="0">
              <a:latin typeface="Titillium Web" panose="00000500000000000000" pitchFamily="2" charset="-18"/>
            </a:endParaRPr>
          </a:p>
        </p:txBody>
      </p:sp>
    </p:spTree>
    <p:extLst>
      <p:ext uri="{BB962C8B-B14F-4D97-AF65-F5344CB8AC3E}">
        <p14:creationId xmlns:p14="http://schemas.microsoft.com/office/powerpoint/2010/main" val="304647913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6329"/>
            <a:ext cx="9144000" cy="6858000"/>
          </a:xfrm>
          <a:prstGeom prst="rect">
            <a:avLst/>
          </a:prstGeom>
        </p:spPr>
      </p:pic>
      <p:sp>
        <p:nvSpPr>
          <p:cNvPr id="5" name="Obdĺžnik 4"/>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6" name="Obdĺžnik 5"/>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Nechajte ich myslieť mimo misu a zamotať sa</a:t>
            </a:r>
            <a:endParaRPr lang="sk-SK" sz="2000" dirty="0">
              <a:latin typeface="Titillium Web" panose="00000500000000000000" pitchFamily="2" charset="-18"/>
            </a:endParaRPr>
          </a:p>
        </p:txBody>
      </p:sp>
    </p:spTree>
    <p:extLst>
      <p:ext uri="{BB962C8B-B14F-4D97-AF65-F5344CB8AC3E}">
        <p14:creationId xmlns:p14="http://schemas.microsoft.com/office/powerpoint/2010/main" val="345203705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ok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346619"/>
            <a:ext cx="9143999" cy="6858000"/>
          </a:xfrm>
          <a:prstGeom prst="rect">
            <a:avLst/>
          </a:prstGeom>
        </p:spPr>
      </p:pic>
      <p:sp>
        <p:nvSpPr>
          <p:cNvPr id="4" name="Obdĺžnik 3"/>
          <p:cNvSpPr/>
          <p:nvPr/>
        </p:nvSpPr>
        <p:spPr>
          <a:xfrm>
            <a:off x="0" y="0"/>
            <a:ext cx="9144000" cy="6463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k-SK"/>
          </a:p>
        </p:txBody>
      </p:sp>
      <p:sp>
        <p:nvSpPr>
          <p:cNvPr id="5" name="Obdĺžnik 4"/>
          <p:cNvSpPr/>
          <p:nvPr/>
        </p:nvSpPr>
        <p:spPr>
          <a:xfrm>
            <a:off x="0" y="85009"/>
            <a:ext cx="9144000" cy="523220"/>
          </a:xfrm>
          <a:prstGeom prst="rect">
            <a:avLst/>
          </a:prstGeom>
        </p:spPr>
        <p:txBody>
          <a:bodyPr wrap="square">
            <a:spAutoFit/>
          </a:bodyPr>
          <a:lstStyle/>
          <a:p>
            <a:pPr algn="ctr"/>
            <a:r>
              <a:rPr lang="sk-SK" sz="2800" b="1" dirty="0" smtClean="0">
                <a:latin typeface="Titillium Web" panose="00000500000000000000" pitchFamily="2" charset="-18"/>
              </a:rPr>
              <a:t>Nech si učivo ochytajú</a:t>
            </a:r>
            <a:endParaRPr lang="sk-SK" sz="2000" dirty="0">
              <a:latin typeface="Titillium Web" panose="00000500000000000000" pitchFamily="2" charset="-18"/>
            </a:endParaRPr>
          </a:p>
        </p:txBody>
      </p:sp>
    </p:spTree>
    <p:extLst>
      <p:ext uri="{BB962C8B-B14F-4D97-AF65-F5344CB8AC3E}">
        <p14:creationId xmlns:p14="http://schemas.microsoft.com/office/powerpoint/2010/main" val="79390608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00" y="-1988"/>
            <a:ext cx="10312400" cy="6859988"/>
          </a:xfrm>
          <a:prstGeom prst="rect">
            <a:avLst/>
          </a:prstGeom>
        </p:spPr>
      </p:pic>
    </p:spTree>
    <p:extLst>
      <p:ext uri="{BB962C8B-B14F-4D97-AF65-F5344CB8AC3E}">
        <p14:creationId xmlns:p14="http://schemas.microsoft.com/office/powerpoint/2010/main" val="280049860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6255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515552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forest, girl, hai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36445"/>
            <a:ext cx="9144000" cy="6099244"/>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431800" y="223336"/>
            <a:ext cx="8610600" cy="2184509"/>
          </a:xfrm>
          <a:prstGeom prst="rect">
            <a:avLst/>
          </a:prstGeom>
        </p:spPr>
        <p:txBody>
          <a:bodyPr wrap="square">
            <a:spAutoFit/>
          </a:bodyPr>
          <a:lstStyle/>
          <a:p>
            <a:pPr>
              <a:lnSpc>
                <a:spcPct val="114000"/>
              </a:lnSpc>
            </a:pPr>
            <a:r>
              <a:rPr lang="sk-SK" sz="2400" dirty="0" smtClean="0">
                <a:solidFill>
                  <a:srgbClr val="2A2A2A"/>
                </a:solidFill>
                <a:latin typeface="Titillium Web" panose="00000500000000000000" pitchFamily="2" charset="-18"/>
              </a:rPr>
              <a:t>„Škola </a:t>
            </a:r>
            <a:r>
              <a:rPr lang="sk-SK" sz="2400" dirty="0">
                <a:solidFill>
                  <a:srgbClr val="2A2A2A"/>
                </a:solidFill>
                <a:latin typeface="Titillium Web" panose="00000500000000000000" pitchFamily="2" charset="-18"/>
              </a:rPr>
              <a:t>musí hľadať zaujímavejšie stratégie výučby, metódy </a:t>
            </a:r>
            <a:r>
              <a:rPr lang="sk-SK" sz="2400" dirty="0" smtClean="0">
                <a:solidFill>
                  <a:srgbClr val="2A2A2A"/>
                </a:solidFill>
                <a:latin typeface="Titillium Web" panose="00000500000000000000" pitchFamily="2" charset="-18"/>
              </a:rPr>
              <a:t/>
            </a:r>
            <a:br>
              <a:rPr lang="sk-SK" sz="2400" dirty="0" smtClean="0">
                <a:solidFill>
                  <a:srgbClr val="2A2A2A"/>
                </a:solidFill>
                <a:latin typeface="Titillium Web" panose="00000500000000000000" pitchFamily="2" charset="-18"/>
              </a:rPr>
            </a:br>
            <a:r>
              <a:rPr lang="sk-SK" sz="2400" dirty="0" smtClean="0">
                <a:solidFill>
                  <a:srgbClr val="2A2A2A"/>
                </a:solidFill>
                <a:latin typeface="Titillium Web" panose="00000500000000000000" pitchFamily="2" charset="-18"/>
              </a:rPr>
              <a:t>a </a:t>
            </a:r>
            <a:r>
              <a:rPr lang="sk-SK" sz="2400" dirty="0">
                <a:solidFill>
                  <a:srgbClr val="2A2A2A"/>
                </a:solidFill>
                <a:latin typeface="Titillium Web" panose="00000500000000000000" pitchFamily="2" charset="-18"/>
              </a:rPr>
              <a:t>formy, ktoré študentom umožnia informácie zo spleti vytriediť, prehodnotiť, spracovať, vyvodiť ich prínos pre </a:t>
            </a:r>
            <a:r>
              <a:rPr lang="sk-SK" sz="2400" dirty="0" err="1">
                <a:solidFill>
                  <a:srgbClr val="2A2A2A"/>
                </a:solidFill>
                <a:latin typeface="Titillium Web" panose="00000500000000000000" pitchFamily="2" charset="-18"/>
              </a:rPr>
              <a:t>sebarozvoj</a:t>
            </a:r>
            <a:r>
              <a:rPr lang="sk-SK" sz="2400" dirty="0">
                <a:solidFill>
                  <a:srgbClr val="2A2A2A"/>
                </a:solidFill>
                <a:latin typeface="Titillium Web" panose="00000500000000000000" pitchFamily="2" charset="-18"/>
              </a:rPr>
              <a:t>. </a:t>
            </a:r>
            <a:r>
              <a:rPr lang="sk-SK" sz="2400" dirty="0" smtClean="0">
                <a:solidFill>
                  <a:srgbClr val="2A2A2A"/>
                </a:solidFill>
                <a:latin typeface="Titillium Web" panose="00000500000000000000" pitchFamily="2" charset="-18"/>
              </a:rPr>
              <a:t/>
            </a:r>
            <a:br>
              <a:rPr lang="sk-SK" sz="2400" dirty="0" smtClean="0">
                <a:solidFill>
                  <a:srgbClr val="2A2A2A"/>
                </a:solidFill>
                <a:latin typeface="Titillium Web" panose="00000500000000000000" pitchFamily="2" charset="-18"/>
              </a:rPr>
            </a:br>
            <a:r>
              <a:rPr lang="sk-SK" sz="2400" dirty="0" smtClean="0">
                <a:solidFill>
                  <a:srgbClr val="2A2A2A"/>
                </a:solidFill>
                <a:latin typeface="Titillium Web" panose="00000500000000000000" pitchFamily="2" charset="-18"/>
              </a:rPr>
              <a:t>Ďalšou </a:t>
            </a:r>
            <a:r>
              <a:rPr lang="sk-SK" sz="2400" dirty="0">
                <a:solidFill>
                  <a:srgbClr val="2A2A2A"/>
                </a:solidFill>
                <a:latin typeface="Titillium Web" panose="00000500000000000000" pitchFamily="2" charset="-18"/>
              </a:rPr>
              <a:t>z aktuálnych požiadaviek je rozvíjanie kritického </a:t>
            </a:r>
            <a:r>
              <a:rPr lang="sk-SK" sz="2400" dirty="0" smtClean="0">
                <a:solidFill>
                  <a:srgbClr val="2A2A2A"/>
                </a:solidFill>
                <a:latin typeface="Titillium Web" panose="00000500000000000000" pitchFamily="2" charset="-18"/>
              </a:rPr>
              <a:t/>
            </a:r>
            <a:br>
              <a:rPr lang="sk-SK" sz="2400" dirty="0" smtClean="0">
                <a:solidFill>
                  <a:srgbClr val="2A2A2A"/>
                </a:solidFill>
                <a:latin typeface="Titillium Web" panose="00000500000000000000" pitchFamily="2" charset="-18"/>
              </a:rPr>
            </a:br>
            <a:r>
              <a:rPr lang="sk-SK" sz="2400" dirty="0" smtClean="0">
                <a:solidFill>
                  <a:srgbClr val="2A2A2A"/>
                </a:solidFill>
                <a:latin typeface="Titillium Web" panose="00000500000000000000" pitchFamily="2" charset="-18"/>
              </a:rPr>
              <a:t>a </a:t>
            </a:r>
            <a:r>
              <a:rPr lang="sk-SK" sz="2400" dirty="0">
                <a:solidFill>
                  <a:srgbClr val="2A2A2A"/>
                </a:solidFill>
                <a:latin typeface="Titillium Web" panose="00000500000000000000" pitchFamily="2" charset="-18"/>
              </a:rPr>
              <a:t>tvorivého myslenia vo výučbe </a:t>
            </a:r>
            <a:r>
              <a:rPr lang="sk-SK" sz="2400" dirty="0" smtClean="0">
                <a:solidFill>
                  <a:srgbClr val="2A2A2A"/>
                </a:solidFill>
                <a:latin typeface="Titillium Web" panose="00000500000000000000" pitchFamily="2" charset="-18"/>
              </a:rPr>
              <a:t>a </a:t>
            </a:r>
            <a:r>
              <a:rPr lang="sk-SK" sz="2400" dirty="0">
                <a:solidFill>
                  <a:srgbClr val="2A2A2A"/>
                </a:solidFill>
                <a:latin typeface="Titillium Web" panose="00000500000000000000" pitchFamily="2" charset="-18"/>
              </a:rPr>
              <a:t>riešenia problémov</a:t>
            </a:r>
            <a:r>
              <a:rPr lang="sk-SK" sz="2400" dirty="0" smtClean="0">
                <a:solidFill>
                  <a:srgbClr val="2A2A2A"/>
                </a:solidFill>
                <a:latin typeface="Titillium Web" panose="00000500000000000000" pitchFamily="2" charset="-18"/>
              </a:rPr>
              <a:t>.“</a:t>
            </a:r>
            <a:endParaRPr lang="sk-SK" sz="2400" dirty="0">
              <a:latin typeface="Titillium Web" panose="00000500000000000000" pitchFamily="2" charset="-18"/>
            </a:endParaRPr>
          </a:p>
        </p:txBody>
      </p:sp>
    </p:spTree>
    <p:extLst>
      <p:ext uri="{BB962C8B-B14F-4D97-AF65-F5344CB8AC3E}">
        <p14:creationId xmlns:p14="http://schemas.microsoft.com/office/powerpoint/2010/main" val="3246813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4786" cy="6858000"/>
          </a:xfrm>
          <a:prstGeom prst="rect">
            <a:avLst/>
          </a:prstGeom>
        </p:spPr>
      </p:pic>
      <p:sp>
        <p:nvSpPr>
          <p:cNvPr id="5" name="Obdĺžnik 4"/>
          <p:cNvSpPr/>
          <p:nvPr/>
        </p:nvSpPr>
        <p:spPr>
          <a:xfrm>
            <a:off x="5270500" y="2736502"/>
            <a:ext cx="3797300" cy="1384995"/>
          </a:xfrm>
          <a:prstGeom prst="rect">
            <a:avLst/>
          </a:prstGeom>
        </p:spPr>
        <p:txBody>
          <a:bodyPr wrap="square">
            <a:spAutoFit/>
          </a:bodyPr>
          <a:lstStyle/>
          <a:p>
            <a:r>
              <a:rPr lang="sk-SK" sz="2800" b="1" dirty="0" smtClean="0">
                <a:latin typeface="Titillium Web" panose="00000500000000000000" pitchFamily="2" charset="-18"/>
              </a:rPr>
              <a:t>Učiteľstvo je diagnóza, ktorú si so sebou prinášate domov</a:t>
            </a:r>
            <a:endParaRPr lang="sk-SK" sz="2000" dirty="0">
              <a:latin typeface="Titillium Web" panose="00000500000000000000" pitchFamily="2" charset="-18"/>
            </a:endParaRPr>
          </a:p>
        </p:txBody>
      </p:sp>
    </p:spTree>
    <p:extLst>
      <p:ext uri="{BB962C8B-B14F-4D97-AF65-F5344CB8AC3E}">
        <p14:creationId xmlns:p14="http://schemas.microsoft.com/office/powerpoint/2010/main" val="276417818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http://www.pngmart.com/files/3/Up-Arrow-PNG-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5469" y="2436218"/>
            <a:ext cx="1563224" cy="156322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pngmart.com/files/3/Down-Arrow-PNG-Phot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75166" y="2436218"/>
            <a:ext cx="1583527" cy="15835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pngmart.com/files/3/Down-Arrow-PNG-Phot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51696" y="2436218"/>
            <a:ext cx="1583527" cy="15835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http://www.pngmart.com/files/3/Up-Arrow-PNG-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9" y="2426066"/>
            <a:ext cx="1563224" cy="156322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http://www.pngmart.com/files/3/Up-Arrow-PNG-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5930" y="2450732"/>
            <a:ext cx="1563224" cy="156322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www.pngmart.com/files/3/Down-Arrow-PNG-Phot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529" y="2434791"/>
            <a:ext cx="1583527" cy="15835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http://www.pngmart.com/files/3/Up-Arrow-PNG-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1538" y="2456521"/>
            <a:ext cx="1563224" cy="156322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ttp://www.pngmart.com/files/3/Down-Arrow-PNG-Photo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636" y="2436218"/>
            <a:ext cx="1583527" cy="1583527"/>
          </a:xfrm>
          <a:prstGeom prst="rect">
            <a:avLst/>
          </a:prstGeom>
          <a:noFill/>
          <a:extLst>
            <a:ext uri="{909E8E84-426E-40DD-AFC4-6F175D3DCCD1}">
              <a14:hiddenFill xmlns:a14="http://schemas.microsoft.com/office/drawing/2010/main">
                <a:solidFill>
                  <a:srgbClr val="FFFFFF"/>
                </a:solidFill>
              </a14:hiddenFill>
            </a:ext>
          </a:extLst>
        </p:spPr>
      </p:pic>
      <p:sp>
        <p:nvSpPr>
          <p:cNvPr id="14" name="Obdĺžnik 13"/>
          <p:cNvSpPr/>
          <p:nvPr/>
        </p:nvSpPr>
        <p:spPr>
          <a:xfrm>
            <a:off x="1" y="352999"/>
            <a:ext cx="9143999" cy="1112612"/>
          </a:xfrm>
          <a:prstGeom prst="rect">
            <a:avLst/>
          </a:prstGeom>
        </p:spPr>
        <p:txBody>
          <a:bodyPr wrap="square">
            <a:spAutoFit/>
          </a:bodyPr>
          <a:lstStyle/>
          <a:p>
            <a:pPr algn="ctr">
              <a:lnSpc>
                <a:spcPct val="114000"/>
              </a:lnSpc>
            </a:pPr>
            <a:r>
              <a:rPr lang="sk-SK" sz="6000" b="1" dirty="0" smtClean="0">
                <a:solidFill>
                  <a:srgbClr val="2A2A2A"/>
                </a:solidFill>
                <a:latin typeface="Titillium Web" panose="00000500000000000000" pitchFamily="2" charset="-18"/>
              </a:rPr>
              <a:t>Uhol pohľadu</a:t>
            </a:r>
            <a:endParaRPr lang="sk-SK" sz="6000" b="1" dirty="0">
              <a:latin typeface="Titillium Web" panose="00000500000000000000" pitchFamily="2" charset="-18"/>
            </a:endParaRPr>
          </a:p>
        </p:txBody>
      </p:sp>
      <p:sp>
        <p:nvSpPr>
          <p:cNvPr id="15" name="Obdĺžnik 14"/>
          <p:cNvSpPr/>
          <p:nvPr/>
        </p:nvSpPr>
        <p:spPr>
          <a:xfrm rot="10800000">
            <a:off x="0" y="4980201"/>
            <a:ext cx="9143999" cy="1112612"/>
          </a:xfrm>
          <a:prstGeom prst="rect">
            <a:avLst/>
          </a:prstGeom>
        </p:spPr>
        <p:txBody>
          <a:bodyPr wrap="square">
            <a:spAutoFit/>
          </a:bodyPr>
          <a:lstStyle/>
          <a:p>
            <a:pPr algn="ctr">
              <a:lnSpc>
                <a:spcPct val="114000"/>
              </a:lnSpc>
            </a:pPr>
            <a:r>
              <a:rPr lang="sk-SK" sz="6000" b="1" dirty="0" smtClean="0">
                <a:solidFill>
                  <a:srgbClr val="2A2A2A"/>
                </a:solidFill>
                <a:latin typeface="Titillium Web" panose="00000500000000000000" pitchFamily="2" charset="-18"/>
              </a:rPr>
              <a:t>Uhol pohľadu</a:t>
            </a:r>
            <a:endParaRPr lang="sk-SK" sz="6000" b="1" dirty="0">
              <a:latin typeface="Titillium Web" panose="00000500000000000000" pitchFamily="2" charset="-18"/>
            </a:endParaRPr>
          </a:p>
        </p:txBody>
      </p:sp>
    </p:spTree>
    <p:extLst>
      <p:ext uri="{BB962C8B-B14F-4D97-AF65-F5344CB8AC3E}">
        <p14:creationId xmlns:p14="http://schemas.microsoft.com/office/powerpoint/2010/main" val="4393628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0" y="541882"/>
            <a:ext cx="9143999" cy="1039644"/>
          </a:xfrm>
          <a:prstGeom prst="rect">
            <a:avLst/>
          </a:prstGeom>
        </p:spPr>
        <p:txBody>
          <a:bodyPr wrap="square">
            <a:spAutoFit/>
          </a:bodyPr>
          <a:lstStyle/>
          <a:p>
            <a:pPr algn="ctr">
              <a:lnSpc>
                <a:spcPct val="114000"/>
              </a:lnSpc>
            </a:pPr>
            <a:r>
              <a:rPr lang="sk-SK" sz="5400" b="1" dirty="0" smtClean="0">
                <a:solidFill>
                  <a:srgbClr val="2A2A2A"/>
                </a:solidFill>
                <a:latin typeface="Titillium Web" panose="00000500000000000000" pitchFamily="2" charset="-18"/>
              </a:rPr>
              <a:t>Výhody</a:t>
            </a:r>
            <a:endParaRPr lang="sk-SK" sz="5400" b="1" dirty="0">
              <a:latin typeface="Titillium Web" panose="00000500000000000000" pitchFamily="2" charset="-18"/>
            </a:endParaRPr>
          </a:p>
        </p:txBody>
      </p:sp>
      <p:sp>
        <p:nvSpPr>
          <p:cNvPr id="3" name="Obdĺžnik 2"/>
          <p:cNvSpPr/>
          <p:nvPr/>
        </p:nvSpPr>
        <p:spPr>
          <a:xfrm>
            <a:off x="497115" y="2587350"/>
            <a:ext cx="7962900" cy="3471784"/>
          </a:xfrm>
          <a:prstGeom prst="rect">
            <a:avLst/>
          </a:prstGeom>
        </p:spPr>
        <p:txBody>
          <a:bodyPr wrap="square">
            <a:spAutoFit/>
          </a:bodyPr>
          <a:lstStyle/>
          <a:p>
            <a:pPr marL="457200" indent="-457200">
              <a:lnSpc>
                <a:spcPct val="114000"/>
              </a:lnSpc>
              <a:spcBef>
                <a:spcPts val="600"/>
              </a:spcBef>
              <a:spcAft>
                <a:spcPts val="1200"/>
              </a:spcAft>
              <a:buFont typeface="Arial" panose="020B0604020202020204" pitchFamily="34" charset="0"/>
              <a:buChar char="•"/>
            </a:pPr>
            <a:r>
              <a:rPr lang="sk-SK" sz="2800" dirty="0">
                <a:solidFill>
                  <a:srgbClr val="2A2A2A"/>
                </a:solidFill>
                <a:latin typeface="Titillium Web" panose="00000500000000000000" pitchFamily="2" charset="-18"/>
              </a:rPr>
              <a:t>Liek proti nude a rutine – učiť (sa) baví</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Zvýšená motivácia a zapojenie žiakov</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Získavanie poznatkov vlastnou aktivitou </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Väčší priestor na rozvoj zručností a schopností</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Vyššia miera diverzifikácie žiackych úloh</a:t>
            </a:r>
          </a:p>
        </p:txBody>
      </p:sp>
      <p:pic>
        <p:nvPicPr>
          <p:cNvPr id="9" name="Picture 6" descr="http://www.pngmart.com/files/3/Up-Arrow-PNG-Fil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15" y="280092"/>
            <a:ext cx="1563224" cy="1563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dĺžnik 1"/>
          <p:cNvSpPr/>
          <p:nvPr/>
        </p:nvSpPr>
        <p:spPr>
          <a:xfrm>
            <a:off x="0" y="541882"/>
            <a:ext cx="9143999" cy="1039644"/>
          </a:xfrm>
          <a:prstGeom prst="rect">
            <a:avLst/>
          </a:prstGeom>
        </p:spPr>
        <p:txBody>
          <a:bodyPr wrap="square">
            <a:spAutoFit/>
          </a:bodyPr>
          <a:lstStyle/>
          <a:p>
            <a:pPr algn="ctr">
              <a:lnSpc>
                <a:spcPct val="114000"/>
              </a:lnSpc>
            </a:pPr>
            <a:r>
              <a:rPr lang="sk-SK" sz="5400" b="1" dirty="0" smtClean="0">
                <a:solidFill>
                  <a:srgbClr val="2A2A2A"/>
                </a:solidFill>
                <a:latin typeface="Titillium Web" panose="00000500000000000000" pitchFamily="2" charset="-18"/>
              </a:rPr>
              <a:t>Nevýhody</a:t>
            </a:r>
            <a:endParaRPr lang="sk-SK" sz="5400" b="1" dirty="0">
              <a:latin typeface="Titillium Web" panose="00000500000000000000" pitchFamily="2" charset="-18"/>
            </a:endParaRPr>
          </a:p>
        </p:txBody>
      </p:sp>
      <p:sp>
        <p:nvSpPr>
          <p:cNvPr id="3" name="Obdĺžnik 2"/>
          <p:cNvSpPr/>
          <p:nvPr/>
        </p:nvSpPr>
        <p:spPr>
          <a:xfrm>
            <a:off x="497115" y="2471237"/>
            <a:ext cx="8196942" cy="3963008"/>
          </a:xfrm>
          <a:prstGeom prst="rect">
            <a:avLst/>
          </a:prstGeom>
        </p:spPr>
        <p:txBody>
          <a:bodyPr wrap="square">
            <a:spAutoFit/>
          </a:bodyPr>
          <a:lstStyle/>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Časová náročnosť na prípravu</a:t>
            </a:r>
            <a:endParaRPr lang="sk-SK" sz="2800" dirty="0">
              <a:solidFill>
                <a:srgbClr val="2A2A2A"/>
              </a:solidFill>
              <a:latin typeface="Titillium Web" panose="00000500000000000000" pitchFamily="2" charset="-18"/>
            </a:endParaRP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Časová náročnosť na realizáciu (45 minút?)</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Priestorové obmedzenia školských tried</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Obavy niektorých rodičov (vedenia školy?) </a:t>
            </a:r>
            <a:br>
              <a:rPr lang="sk-SK" sz="2800" dirty="0" smtClean="0">
                <a:solidFill>
                  <a:srgbClr val="2A2A2A"/>
                </a:solidFill>
                <a:latin typeface="Titillium Web" panose="00000500000000000000" pitchFamily="2" charset="-18"/>
              </a:rPr>
            </a:br>
            <a:r>
              <a:rPr lang="sk-SK" sz="2800" dirty="0" smtClean="0">
                <a:solidFill>
                  <a:srgbClr val="2A2A2A"/>
                </a:solidFill>
                <a:latin typeface="Titillium Web" panose="00000500000000000000" pitchFamily="2" charset="-18"/>
              </a:rPr>
              <a:t>o naplnenie obsahu Štátnych vzdelávacích plánov.</a:t>
            </a:r>
          </a:p>
          <a:p>
            <a:pPr marL="457200" indent="-457200">
              <a:lnSpc>
                <a:spcPct val="114000"/>
              </a:lnSpc>
              <a:spcBef>
                <a:spcPts val="600"/>
              </a:spcBef>
              <a:spcAft>
                <a:spcPts val="1200"/>
              </a:spcAft>
              <a:buFont typeface="Arial" panose="020B0604020202020204" pitchFamily="34" charset="0"/>
              <a:buChar char="•"/>
            </a:pPr>
            <a:r>
              <a:rPr lang="sk-SK" sz="2800" dirty="0" smtClean="0">
                <a:solidFill>
                  <a:srgbClr val="2A2A2A"/>
                </a:solidFill>
                <a:latin typeface="Titillium Web" panose="00000500000000000000" pitchFamily="2" charset="-18"/>
              </a:rPr>
              <a:t>Náročnosť na žiacku disciplínu</a:t>
            </a:r>
          </a:p>
        </p:txBody>
      </p:sp>
      <p:pic>
        <p:nvPicPr>
          <p:cNvPr id="7" name="Picture 2" descr="http://www.pngmart.com/files/3/Down-Arrow-PNG-Photo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7115" y="269940"/>
            <a:ext cx="1583527" cy="1583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48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www.wpclipart.com/space/solar_system/Earth/earthrise_over_moon_wallpap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6123" y="0"/>
            <a:ext cx="10972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BlokTextu 5"/>
          <p:cNvSpPr txBox="1"/>
          <p:nvPr/>
        </p:nvSpPr>
        <p:spPr>
          <a:xfrm>
            <a:off x="453077" y="924278"/>
            <a:ext cx="8294400" cy="594906"/>
          </a:xfrm>
          <a:prstGeom prst="rect">
            <a:avLst/>
          </a:prstGeom>
          <a:noFill/>
        </p:spPr>
        <p:txBody>
          <a:bodyPr wrap="square" rtlCol="0">
            <a:spAutoFit/>
          </a:bodyPr>
          <a:lstStyle/>
          <a:p>
            <a:pPr algn="ctr"/>
            <a:r>
              <a:rPr lang="sk-SK" sz="3266" b="1" dirty="0">
                <a:solidFill>
                  <a:schemeClr val="bg1"/>
                </a:solidFill>
                <a:latin typeface="Titillium Web" panose="00000500000000000000" pitchFamily="2" charset="-18"/>
              </a:rPr>
              <a:t>...nebojte sa nových perspektív</a:t>
            </a:r>
          </a:p>
        </p:txBody>
      </p:sp>
    </p:spTree>
    <p:extLst>
      <p:ext uri="{BB962C8B-B14F-4D97-AF65-F5344CB8AC3E}">
        <p14:creationId xmlns:p14="http://schemas.microsoft.com/office/powerpoint/2010/main" val="16123925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cio.co.uk/cmsdata/features/3511074/Paper_tsunam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637" y="0"/>
            <a:ext cx="1008062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BlokTextu 2"/>
          <p:cNvSpPr txBox="1"/>
          <p:nvPr/>
        </p:nvSpPr>
        <p:spPr>
          <a:xfrm>
            <a:off x="135083" y="673799"/>
            <a:ext cx="4717870" cy="594906"/>
          </a:xfrm>
          <a:prstGeom prst="rect">
            <a:avLst/>
          </a:prstGeom>
          <a:noFill/>
        </p:spPr>
        <p:txBody>
          <a:bodyPr wrap="square" rtlCol="0">
            <a:spAutoFit/>
          </a:bodyPr>
          <a:lstStyle/>
          <a:p>
            <a:pPr algn="ctr"/>
            <a:r>
              <a:rPr lang="sk-SK" sz="3266" b="1" dirty="0">
                <a:latin typeface="Titillium Web" panose="00000500000000000000" pitchFamily="2" charset="-18"/>
              </a:rPr>
              <a:t>Je toho vyše hlavy, ale...</a:t>
            </a:r>
          </a:p>
        </p:txBody>
      </p:sp>
    </p:spTree>
    <p:extLst>
      <p:ext uri="{BB962C8B-B14F-4D97-AF65-F5344CB8AC3E}">
        <p14:creationId xmlns:p14="http://schemas.microsoft.com/office/powerpoint/2010/main" val="1680943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1" y="0"/>
            <a:ext cx="10287001" cy="6858000"/>
          </a:xfrm>
          <a:prstGeom prst="rect">
            <a:avLst/>
          </a:prstGeom>
        </p:spPr>
      </p:pic>
      <p:sp>
        <p:nvSpPr>
          <p:cNvPr id="6" name="BlokTextu 5"/>
          <p:cNvSpPr txBox="1"/>
          <p:nvPr/>
        </p:nvSpPr>
        <p:spPr>
          <a:xfrm>
            <a:off x="5911406" y="534096"/>
            <a:ext cx="3033259" cy="1208921"/>
          </a:xfrm>
          <a:prstGeom prst="rect">
            <a:avLst/>
          </a:prstGeom>
          <a:noFill/>
        </p:spPr>
        <p:txBody>
          <a:bodyPr wrap="square" rtlCol="0">
            <a:spAutoFit/>
          </a:bodyPr>
          <a:lstStyle/>
          <a:p>
            <a:pPr algn="ctr"/>
            <a:r>
              <a:rPr lang="sk-SK" sz="3628" b="1" dirty="0">
                <a:solidFill>
                  <a:schemeClr val="bg1"/>
                </a:solidFill>
                <a:latin typeface="Titillium Web" panose="00000500000000000000" pitchFamily="2" charset="-18"/>
              </a:rPr>
              <a:t>...prežije to, čo je vytrvalé</a:t>
            </a:r>
          </a:p>
        </p:txBody>
      </p:sp>
    </p:spTree>
    <p:extLst>
      <p:ext uri="{BB962C8B-B14F-4D97-AF65-F5344CB8AC3E}">
        <p14:creationId xmlns:p14="http://schemas.microsoft.com/office/powerpoint/2010/main" val="410002715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cdn.c.photoshelter.com/img-get2/I0000SHujAsTBObI/fit=1000x750/EGT12wht1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328312"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a:off x="967236" y="1464565"/>
            <a:ext cx="2613844" cy="1097480"/>
          </a:xfrm>
          <a:prstGeom prst="rect">
            <a:avLst/>
          </a:prstGeom>
          <a:noFill/>
        </p:spPr>
        <p:txBody>
          <a:bodyPr wrap="square" rtlCol="0">
            <a:spAutoFit/>
          </a:bodyPr>
          <a:lstStyle/>
          <a:p>
            <a:pPr algn="r"/>
            <a:r>
              <a:rPr lang="sk-SK" sz="3266" b="1" dirty="0">
                <a:solidFill>
                  <a:schemeClr val="bg1"/>
                </a:solidFill>
                <a:latin typeface="Titillium Web" panose="00000500000000000000" pitchFamily="2" charset="-18"/>
              </a:rPr>
              <a:t>Ďakujem</a:t>
            </a:r>
          </a:p>
          <a:p>
            <a:pPr algn="r"/>
            <a:r>
              <a:rPr lang="sk-SK" sz="3266" b="1" dirty="0">
                <a:solidFill>
                  <a:schemeClr val="bg1"/>
                </a:solidFill>
                <a:latin typeface="Titillium Web" panose="00000500000000000000" pitchFamily="2" charset="-18"/>
              </a:rPr>
              <a:t>za pozornosť</a:t>
            </a:r>
          </a:p>
        </p:txBody>
      </p:sp>
      <p:sp>
        <p:nvSpPr>
          <p:cNvPr id="9" name="BlokTextu 8"/>
          <p:cNvSpPr txBox="1"/>
          <p:nvPr/>
        </p:nvSpPr>
        <p:spPr>
          <a:xfrm>
            <a:off x="-124691" y="3271591"/>
            <a:ext cx="4267063" cy="1348639"/>
          </a:xfrm>
          <a:prstGeom prst="rect">
            <a:avLst/>
          </a:prstGeom>
          <a:noFill/>
        </p:spPr>
        <p:txBody>
          <a:bodyPr wrap="square" rtlCol="0">
            <a:spAutoFit/>
          </a:bodyPr>
          <a:lstStyle/>
          <a:p>
            <a:pPr algn="r">
              <a:lnSpc>
                <a:spcPct val="150000"/>
              </a:lnSpc>
            </a:pPr>
            <a:r>
              <a:rPr lang="sk-SK" sz="1814" dirty="0">
                <a:solidFill>
                  <a:schemeClr val="bg1"/>
                </a:solidFill>
                <a:latin typeface="Titillium Web" panose="00000500000000000000" pitchFamily="2" charset="-18"/>
              </a:rPr>
              <a:t>Peter Farárik</a:t>
            </a:r>
          </a:p>
          <a:p>
            <a:pPr algn="r">
              <a:lnSpc>
                <a:spcPct val="150000"/>
              </a:lnSpc>
            </a:pPr>
            <a:r>
              <a:rPr lang="sk-SK" sz="1814" b="1" dirty="0" smtClean="0">
                <a:solidFill>
                  <a:schemeClr val="bg1"/>
                </a:solidFill>
                <a:latin typeface="Titillium Web" panose="00000500000000000000" pitchFamily="2" charset="-18"/>
              </a:rPr>
              <a:t>www.lepsiageografia.sk</a:t>
            </a:r>
          </a:p>
          <a:p>
            <a:pPr algn="r">
              <a:lnSpc>
                <a:spcPct val="150000"/>
              </a:lnSpc>
            </a:pPr>
            <a:r>
              <a:rPr lang="sk-SK" sz="1814" dirty="0" smtClean="0">
                <a:solidFill>
                  <a:schemeClr val="bg1"/>
                </a:solidFill>
                <a:latin typeface="Titillium Web" panose="00000500000000000000" pitchFamily="2" charset="-18"/>
              </a:rPr>
              <a:t>Súkromná ZŠ </a:t>
            </a:r>
            <a:r>
              <a:rPr lang="sk-SK" sz="1814" dirty="0" err="1" smtClean="0">
                <a:solidFill>
                  <a:schemeClr val="bg1"/>
                </a:solidFill>
                <a:latin typeface="Titillium Web" panose="00000500000000000000" pitchFamily="2" charset="-18"/>
              </a:rPr>
              <a:t>Bakomi</a:t>
            </a:r>
            <a:r>
              <a:rPr lang="sk-SK" sz="1814" dirty="0" smtClean="0">
                <a:solidFill>
                  <a:schemeClr val="bg1"/>
                </a:solidFill>
                <a:latin typeface="Titillium Web" panose="00000500000000000000" pitchFamily="2" charset="-18"/>
              </a:rPr>
              <a:t> (</a:t>
            </a:r>
            <a:r>
              <a:rPr lang="sk-SK" sz="1814" dirty="0" err="1" smtClean="0">
                <a:solidFill>
                  <a:schemeClr val="bg1"/>
                </a:solidFill>
                <a:latin typeface="Titillium Web" panose="00000500000000000000" pitchFamily="2" charset="-18"/>
              </a:rPr>
              <a:t>Ban</a:t>
            </a:r>
            <a:r>
              <a:rPr lang="sk-SK" sz="1814" dirty="0" smtClean="0">
                <a:solidFill>
                  <a:schemeClr val="bg1"/>
                </a:solidFill>
                <a:latin typeface="Titillium Web" panose="00000500000000000000" pitchFamily="2" charset="-18"/>
              </a:rPr>
              <a:t>. Štiavnica)</a:t>
            </a:r>
            <a:endParaRPr lang="sk-SK" sz="1814" dirty="0">
              <a:solidFill>
                <a:schemeClr val="bg1"/>
              </a:solidFill>
              <a:latin typeface="Titillium Web" panose="00000500000000000000" pitchFamily="2" charset="-18"/>
            </a:endParaRPr>
          </a:p>
        </p:txBody>
      </p:sp>
    </p:spTree>
    <p:extLst>
      <p:ext uri="{BB962C8B-B14F-4D97-AF65-F5344CB8AC3E}">
        <p14:creationId xmlns:p14="http://schemas.microsoft.com/office/powerpoint/2010/main" val="39441544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160299" y="957136"/>
            <a:ext cx="6041942" cy="601575"/>
          </a:xfrm>
          <a:prstGeom prst="rect">
            <a:avLst/>
          </a:prstGeom>
        </p:spPr>
        <p:txBody>
          <a:bodyPr wrap="square">
            <a:spAutoFit/>
          </a:bodyPr>
          <a:lstStyle/>
          <a:p>
            <a:pPr>
              <a:lnSpc>
                <a:spcPct val="114000"/>
              </a:lnSpc>
            </a:pPr>
            <a:r>
              <a:rPr lang="sk-SK" sz="2903" b="1" dirty="0" smtClean="0">
                <a:solidFill>
                  <a:srgbClr val="2A2A2A"/>
                </a:solidFill>
                <a:latin typeface="Titillium Web" panose="00000500000000000000" pitchFamily="2" charset="-18"/>
              </a:rPr>
              <a:t>Odkiaľ sú uvedené citáty? </a:t>
            </a:r>
            <a:endParaRPr lang="sk-SK" sz="2903" b="1" dirty="0">
              <a:latin typeface="Titillium Web" panose="00000500000000000000" pitchFamily="2" charset="-18"/>
            </a:endParaRP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97" y="628502"/>
            <a:ext cx="1250234" cy="1250234"/>
          </a:xfrm>
          <a:prstGeom prst="rect">
            <a:avLst/>
          </a:prstGeom>
        </p:spPr>
      </p:pic>
      <p:cxnSp>
        <p:nvCxnSpPr>
          <p:cNvPr id="7" name="Rovná spojnica 6"/>
          <p:cNvCxnSpPr/>
          <p:nvPr/>
        </p:nvCxnSpPr>
        <p:spPr>
          <a:xfrm>
            <a:off x="1" y="2346120"/>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8" name="Obdĺžnik 7"/>
          <p:cNvSpPr/>
          <p:nvPr/>
        </p:nvSpPr>
        <p:spPr>
          <a:xfrm>
            <a:off x="1551029" y="2793757"/>
            <a:ext cx="6041942" cy="2772810"/>
          </a:xfrm>
          <a:prstGeom prst="rect">
            <a:avLst/>
          </a:prstGeom>
        </p:spPr>
        <p:txBody>
          <a:bodyPr wrap="square">
            <a:spAutoFit/>
          </a:bodyPr>
          <a:lstStyle/>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smtClean="0">
                <a:solidFill>
                  <a:srgbClr val="2A2A2A"/>
                </a:solidFill>
                <a:latin typeface="Titillium Web" panose="00000500000000000000" pitchFamily="2" charset="-18"/>
              </a:rPr>
              <a:t>Učiace sa Slovensko</a:t>
            </a:r>
            <a:endParaRPr lang="sk-SK" sz="2903"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2903" dirty="0">
                <a:solidFill>
                  <a:srgbClr val="2A2A2A"/>
                </a:solidFill>
                <a:latin typeface="Titillium Web" panose="00000500000000000000" pitchFamily="2" charset="-18"/>
              </a:rPr>
              <a:t>  Metodická príručka k </a:t>
            </a:r>
            <a:r>
              <a:rPr lang="sk-SK" sz="2903" dirty="0" err="1">
                <a:solidFill>
                  <a:srgbClr val="2A2A2A"/>
                </a:solidFill>
                <a:latin typeface="Titillium Web" panose="00000500000000000000" pitchFamily="2" charset="-18"/>
              </a:rPr>
              <a:t>iŠVP</a:t>
            </a:r>
            <a:endParaRPr lang="sk-SK" sz="2903"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Creative</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Schools</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Ken</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Robinson</a:t>
            </a:r>
            <a:r>
              <a:rPr lang="sk-SK" sz="2903" dirty="0" smtClean="0">
                <a:solidFill>
                  <a:srgbClr val="2A2A2A"/>
                </a:solidFill>
                <a:latin typeface="Titillium Web" panose="00000500000000000000" pitchFamily="2" charset="-18"/>
              </a:rPr>
              <a:t>)</a:t>
            </a:r>
            <a:endParaRPr lang="sk-SK" sz="2903"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smtClean="0">
                <a:solidFill>
                  <a:srgbClr val="2A2A2A"/>
                </a:solidFill>
                <a:latin typeface="Titillium Web" panose="00000500000000000000" pitchFamily="2" charset="-18"/>
              </a:rPr>
              <a:t>Vybrané citáty Andreja Danka</a:t>
            </a:r>
            <a:endParaRPr lang="sk-SK" sz="2903" dirty="0">
              <a:latin typeface="Titillium Web" panose="00000500000000000000" pitchFamily="2" charset="-18"/>
            </a:endParaRPr>
          </a:p>
        </p:txBody>
      </p:sp>
    </p:spTree>
    <p:extLst>
      <p:ext uri="{BB962C8B-B14F-4D97-AF65-F5344CB8AC3E}">
        <p14:creationId xmlns:p14="http://schemas.microsoft.com/office/powerpoint/2010/main" val="201162907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ĺžnik 3"/>
          <p:cNvSpPr/>
          <p:nvPr/>
        </p:nvSpPr>
        <p:spPr>
          <a:xfrm>
            <a:off x="2160299" y="957136"/>
            <a:ext cx="6041942" cy="601575"/>
          </a:xfrm>
          <a:prstGeom prst="rect">
            <a:avLst/>
          </a:prstGeom>
        </p:spPr>
        <p:txBody>
          <a:bodyPr wrap="square">
            <a:spAutoFit/>
          </a:bodyPr>
          <a:lstStyle/>
          <a:p>
            <a:pPr>
              <a:lnSpc>
                <a:spcPct val="114000"/>
              </a:lnSpc>
            </a:pPr>
            <a:r>
              <a:rPr lang="sk-SK" sz="2903" b="1" dirty="0" smtClean="0">
                <a:solidFill>
                  <a:srgbClr val="2A2A2A"/>
                </a:solidFill>
                <a:latin typeface="Titillium Web" panose="00000500000000000000" pitchFamily="2" charset="-18"/>
              </a:rPr>
              <a:t>Správna odpoveď </a:t>
            </a:r>
            <a:endParaRPr lang="sk-SK" sz="2903" b="1" dirty="0">
              <a:latin typeface="Titillium Web" panose="00000500000000000000" pitchFamily="2" charset="-18"/>
            </a:endParaRPr>
          </a:p>
        </p:txBody>
      </p:sp>
      <p:pic>
        <p:nvPicPr>
          <p:cNvPr id="5" name="Obrázo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297" y="628502"/>
            <a:ext cx="1250234" cy="1250234"/>
          </a:xfrm>
          <a:prstGeom prst="rect">
            <a:avLst/>
          </a:prstGeom>
        </p:spPr>
      </p:pic>
      <p:cxnSp>
        <p:nvCxnSpPr>
          <p:cNvPr id="7" name="Rovná spojnica 6"/>
          <p:cNvCxnSpPr/>
          <p:nvPr/>
        </p:nvCxnSpPr>
        <p:spPr>
          <a:xfrm>
            <a:off x="1" y="2346120"/>
            <a:ext cx="9144000" cy="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9" name="Obdĺžnik 8"/>
          <p:cNvSpPr/>
          <p:nvPr/>
        </p:nvSpPr>
        <p:spPr>
          <a:xfrm>
            <a:off x="1551029" y="2793757"/>
            <a:ext cx="6041942" cy="2933688"/>
          </a:xfrm>
          <a:prstGeom prst="rect">
            <a:avLst/>
          </a:prstGeom>
        </p:spPr>
        <p:txBody>
          <a:bodyPr wrap="square">
            <a:spAutoFit/>
          </a:bodyPr>
          <a:lstStyle/>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smtClean="0">
                <a:solidFill>
                  <a:srgbClr val="2A2A2A"/>
                </a:solidFill>
                <a:latin typeface="Titillium Web" panose="00000500000000000000" pitchFamily="2" charset="-18"/>
              </a:rPr>
              <a:t>Učiace sa Slovensko</a:t>
            </a:r>
            <a:endParaRPr lang="sk-SK" sz="2903"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3600" b="1" dirty="0">
                <a:solidFill>
                  <a:srgbClr val="2A2A2A"/>
                </a:solidFill>
                <a:latin typeface="Titillium Web" panose="00000500000000000000" pitchFamily="2" charset="-18"/>
              </a:rPr>
              <a:t>  Metodická príručka k </a:t>
            </a:r>
            <a:r>
              <a:rPr lang="sk-SK" sz="3600" b="1" dirty="0" err="1">
                <a:solidFill>
                  <a:srgbClr val="2A2A2A"/>
                </a:solidFill>
                <a:latin typeface="Titillium Web" panose="00000500000000000000" pitchFamily="2" charset="-18"/>
              </a:rPr>
              <a:t>iŠVP</a:t>
            </a:r>
            <a:endParaRPr lang="sk-SK" sz="3600" b="1"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Creative</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Schools</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Ken</a:t>
            </a:r>
            <a:r>
              <a:rPr lang="sk-SK" sz="2903" dirty="0" smtClean="0">
                <a:solidFill>
                  <a:srgbClr val="2A2A2A"/>
                </a:solidFill>
                <a:latin typeface="Titillium Web" panose="00000500000000000000" pitchFamily="2" charset="-18"/>
              </a:rPr>
              <a:t> </a:t>
            </a:r>
            <a:r>
              <a:rPr lang="sk-SK" sz="2903" dirty="0" err="1" smtClean="0">
                <a:solidFill>
                  <a:srgbClr val="2A2A2A"/>
                </a:solidFill>
                <a:latin typeface="Titillium Web" panose="00000500000000000000" pitchFamily="2" charset="-18"/>
              </a:rPr>
              <a:t>Robinson</a:t>
            </a:r>
            <a:r>
              <a:rPr lang="sk-SK" sz="2903" dirty="0" smtClean="0">
                <a:solidFill>
                  <a:srgbClr val="2A2A2A"/>
                </a:solidFill>
                <a:latin typeface="Titillium Web" panose="00000500000000000000" pitchFamily="2" charset="-18"/>
              </a:rPr>
              <a:t>)</a:t>
            </a:r>
            <a:endParaRPr lang="sk-SK" sz="2903" dirty="0">
              <a:solidFill>
                <a:srgbClr val="2A2A2A"/>
              </a:solidFill>
              <a:latin typeface="Titillium Web" panose="00000500000000000000" pitchFamily="2" charset="-18"/>
            </a:endParaRPr>
          </a:p>
          <a:p>
            <a:pPr marL="466567" indent="-466567">
              <a:lnSpc>
                <a:spcPct val="150000"/>
              </a:lnSpc>
              <a:buFont typeface="+mj-lt"/>
              <a:buAutoNum type="alphaLcParenR"/>
            </a:pPr>
            <a:r>
              <a:rPr lang="sk-SK" sz="2903" dirty="0">
                <a:solidFill>
                  <a:srgbClr val="2A2A2A"/>
                </a:solidFill>
                <a:latin typeface="Titillium Web" panose="00000500000000000000" pitchFamily="2" charset="-18"/>
              </a:rPr>
              <a:t>  </a:t>
            </a:r>
            <a:r>
              <a:rPr lang="sk-SK" sz="2903" dirty="0" smtClean="0">
                <a:solidFill>
                  <a:srgbClr val="2A2A2A"/>
                </a:solidFill>
                <a:latin typeface="Titillium Web" panose="00000500000000000000" pitchFamily="2" charset="-18"/>
              </a:rPr>
              <a:t>Vybrané citáty Andreja Danka</a:t>
            </a:r>
            <a:endParaRPr lang="sk-SK" sz="2903" dirty="0">
              <a:latin typeface="Titillium Web" panose="00000500000000000000" pitchFamily="2" charset="-18"/>
            </a:endParaRPr>
          </a:p>
        </p:txBody>
      </p:sp>
    </p:spTree>
    <p:extLst>
      <p:ext uri="{BB962C8B-B14F-4D97-AF65-F5344CB8AC3E}">
        <p14:creationId xmlns:p14="http://schemas.microsoft.com/office/powerpoint/2010/main" val="41010540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c1.staticflickr.com/2/1264/5178943881_9fbbe7b8a4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0"/>
            <a:ext cx="10281978"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Obdĺžnik 4"/>
          <p:cNvSpPr/>
          <p:nvPr/>
        </p:nvSpPr>
        <p:spPr>
          <a:xfrm>
            <a:off x="6718299" y="4817936"/>
            <a:ext cx="2108201" cy="908582"/>
          </a:xfrm>
          <a:prstGeom prst="rect">
            <a:avLst/>
          </a:prstGeom>
        </p:spPr>
        <p:txBody>
          <a:bodyPr wrap="square">
            <a:spAutoFit/>
          </a:bodyPr>
          <a:lstStyle/>
          <a:p>
            <a:pPr>
              <a:lnSpc>
                <a:spcPct val="114000"/>
              </a:lnSpc>
            </a:pPr>
            <a:r>
              <a:rPr lang="sk-SK" sz="4800" b="1" dirty="0" err="1" smtClean="0">
                <a:solidFill>
                  <a:srgbClr val="2A2A2A"/>
                </a:solidFill>
                <a:latin typeface="Titillium Web" panose="00000500000000000000" pitchFamily="2" charset="-18"/>
              </a:rPr>
              <a:t>Hmm</a:t>
            </a:r>
            <a:r>
              <a:rPr lang="sk-SK" sz="4800" b="1" dirty="0" smtClean="0">
                <a:solidFill>
                  <a:srgbClr val="2A2A2A"/>
                </a:solidFill>
                <a:latin typeface="Titillium Web" panose="00000500000000000000" pitchFamily="2" charset="-18"/>
              </a:rPr>
              <a:t>...</a:t>
            </a:r>
            <a:endParaRPr lang="sk-SK" sz="4800" b="1" dirty="0">
              <a:latin typeface="Titillium Web" panose="00000500000000000000" pitchFamily="2" charset="-18"/>
            </a:endParaRPr>
          </a:p>
        </p:txBody>
      </p:sp>
    </p:spTree>
    <p:extLst>
      <p:ext uri="{BB962C8B-B14F-4D97-AF65-F5344CB8AC3E}">
        <p14:creationId xmlns:p14="http://schemas.microsoft.com/office/powerpoint/2010/main" val="8842721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o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801" y="0"/>
            <a:ext cx="10966809" cy="7309378"/>
          </a:xfrm>
          <a:prstGeom prst="rect">
            <a:avLst/>
          </a:prstGeom>
        </p:spPr>
      </p:pic>
      <p:sp>
        <p:nvSpPr>
          <p:cNvPr id="6" name="Obdĺžnik 5"/>
          <p:cNvSpPr/>
          <p:nvPr/>
        </p:nvSpPr>
        <p:spPr>
          <a:xfrm>
            <a:off x="1422400" y="254128"/>
            <a:ext cx="6578600" cy="704552"/>
          </a:xfrm>
          <a:prstGeom prst="rect">
            <a:avLst/>
          </a:prstGeom>
        </p:spPr>
        <p:txBody>
          <a:bodyPr wrap="square">
            <a:spAutoFit/>
          </a:bodyPr>
          <a:lstStyle/>
          <a:p>
            <a:pPr algn="ctr">
              <a:lnSpc>
                <a:spcPct val="114000"/>
              </a:lnSpc>
            </a:pPr>
            <a:r>
              <a:rPr lang="sk-SK" sz="3600" b="1" dirty="0" smtClean="0">
                <a:solidFill>
                  <a:schemeClr val="bg1"/>
                </a:solidFill>
                <a:latin typeface="Titillium Web" panose="00000500000000000000" pitchFamily="2" charset="-18"/>
              </a:rPr>
              <a:t>Ako učiť, aby nám neušiel vlak</a:t>
            </a:r>
            <a:endParaRPr lang="sk-SK" sz="3600" b="1" dirty="0">
              <a:solidFill>
                <a:schemeClr val="bg1"/>
              </a:solidFill>
              <a:latin typeface="Titillium Web" panose="00000500000000000000" pitchFamily="2" charset="-18"/>
            </a:endParaRPr>
          </a:p>
        </p:txBody>
      </p:sp>
    </p:spTree>
    <p:extLst>
      <p:ext uri="{BB962C8B-B14F-4D97-AF65-F5344CB8AC3E}">
        <p14:creationId xmlns:p14="http://schemas.microsoft.com/office/powerpoint/2010/main" val="3767752813"/>
      </p:ext>
    </p:extLst>
  </p:cSld>
  <p:clrMapOvr>
    <a:masterClrMapping/>
  </p:clrMapOvr>
  <p:timing>
    <p:tnLst>
      <p:par>
        <p:cTn id="1" dur="indefinite" restart="never" nodeType="tmRoot"/>
      </p:par>
    </p:tnLst>
  </p:timing>
</p:sld>
</file>

<file path=ppt/theme/theme1.xml><?xml version="1.0" encoding="utf-8"?>
<a:theme xmlns:a="http://schemas.openxmlformats.org/drawingml/2006/main" name="Motív Office">
  <a:themeElements>
    <a:clrScheme name="Motív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Motív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otí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1002</TotalTime>
  <Words>572</Words>
  <Application>Microsoft Office PowerPoint</Application>
  <PresentationFormat>Prezentácia na obrazovke (4:3)</PresentationFormat>
  <Paragraphs>87</Paragraphs>
  <Slides>57</Slides>
  <Notes>0</Notes>
  <HiddenSlides>0</HiddenSlides>
  <MMClips>0</MMClips>
  <ScaleCrop>false</ScaleCrop>
  <HeadingPairs>
    <vt:vector size="6" baseType="variant">
      <vt:variant>
        <vt:lpstr>Použité písma</vt:lpstr>
      </vt:variant>
      <vt:variant>
        <vt:i4>4</vt:i4>
      </vt:variant>
      <vt:variant>
        <vt:lpstr>Motív</vt:lpstr>
      </vt:variant>
      <vt:variant>
        <vt:i4>1</vt:i4>
      </vt:variant>
      <vt:variant>
        <vt:lpstr>Nadpisy snímok</vt:lpstr>
      </vt:variant>
      <vt:variant>
        <vt:i4>57</vt:i4>
      </vt:variant>
    </vt:vector>
  </HeadingPairs>
  <TitlesOfParts>
    <vt:vector size="62" baseType="lpstr">
      <vt:lpstr>Titillium Web</vt:lpstr>
      <vt:lpstr>Calibri Light</vt:lpstr>
      <vt:lpstr>Arial</vt:lpstr>
      <vt:lpstr>Calibri</vt:lpstr>
      <vt:lpstr>Motív Office</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lpstr>Prezentácia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Prezentácia programu PowerPoint</dc:title>
  <dc:creator>Peter Farárik</dc:creator>
  <cp:lastModifiedBy>Peter Farárik</cp:lastModifiedBy>
  <cp:revision>75</cp:revision>
  <dcterms:created xsi:type="dcterms:W3CDTF">2017-03-13T23:07:38Z</dcterms:created>
  <dcterms:modified xsi:type="dcterms:W3CDTF">2017-05-24T15:47:44Z</dcterms:modified>
</cp:coreProperties>
</file>