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7" r:id="rId2"/>
    <p:sldId id="276" r:id="rId3"/>
    <p:sldId id="278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1" r:id="rId24"/>
    <p:sldId id="302" r:id="rId25"/>
    <p:sldId id="320" r:id="rId26"/>
    <p:sldId id="303" r:id="rId27"/>
    <p:sldId id="321" r:id="rId28"/>
    <p:sldId id="307" r:id="rId29"/>
    <p:sldId id="305" r:id="rId30"/>
    <p:sldId id="306" r:id="rId31"/>
    <p:sldId id="316" r:id="rId32"/>
    <p:sldId id="304" r:id="rId33"/>
    <p:sldId id="308" r:id="rId34"/>
    <p:sldId id="311" r:id="rId35"/>
    <p:sldId id="317" r:id="rId36"/>
    <p:sldId id="319" r:id="rId37"/>
    <p:sldId id="312" r:id="rId38"/>
    <p:sldId id="313" r:id="rId39"/>
    <p:sldId id="314" r:id="rId40"/>
    <p:sldId id="315" r:id="rId4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87" autoAdjust="0"/>
    <p:restoredTop sz="94095" autoAdjust="0"/>
  </p:normalViewPr>
  <p:slideViewPr>
    <p:cSldViewPr>
      <p:cViewPr>
        <p:scale>
          <a:sx n="50" d="100"/>
          <a:sy n="50" d="100"/>
        </p:scale>
        <p:origin x="1148" y="38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-3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900C7-6E27-4B07-8197-136FBD5557DB}" type="datetimeFigureOut">
              <a:rPr lang="sk-SK" smtClean="0"/>
              <a:t>25.05.2017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FB3C4-C861-40AD-9C60-FC20E619BE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244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FB3C4-C861-40AD-9C60-FC20E619BE2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381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Poučení: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kolieska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stroji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alebo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jedinečné bytosti?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všetci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rovnakí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alebo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napriek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mnohému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spoločnému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každý z nás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čomsi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odlišný?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filé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kockách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alebo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ryby,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ktoré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kociek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nezmestia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Kontext</a:t>
            </a:r>
            <a:b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Kdysi dávno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dieťa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rád školu. Ale nezačalo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všetko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zle.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Každý den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školu blízko domu,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kamarátov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niektorými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kontakte dodnes.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Akce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Až jednoho dne  -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zásade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fungovali, a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mnohom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pripadal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ryba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vode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až kým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prišiel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to, že nemám byť ryba, ale filé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kocke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Jedného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dňa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4.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trieda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prekladať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básničku KJE Jetelíček.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 proto, a tak –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preložil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Vedel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že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urobil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dobre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toho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radosť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Výsledek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Až konečně – zlá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známka, poznámka, jediné,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pamätám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že to bolo zle,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nepriniesol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napísené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zošite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okrajom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ale na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papieri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ten pocit,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silná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emócia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mne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zostala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dlhý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čas: že v tomto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prostredí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školy sú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prepísané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formy nad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čokoľvek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živé, že tu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nesmiem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byť ryba, ale musím byť filé,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ktoré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zmestí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predpísanej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formy. – Pointa je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niekde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Naše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šťastie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že chodili do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skvelých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škôl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kde forma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neprevládala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nad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obsahom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kde život nebol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zavretý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príliš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úzkych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klietkach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František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prvej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triede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píše si úlohu – vety na sloveso „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“. 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poučujem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robí úlohu 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smeje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Príde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mnou 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hovorí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Tato,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počúvaj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vymyslel: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Môže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ísť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myš na záchod?,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hovorí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smeje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robiť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aby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jeho rodič z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neho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nechcel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urobiť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filé, aby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uvedomil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užil si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tú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radosť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spolu s ním. Takto je to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správne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ryby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vode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filé, tak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prečo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myš nemohla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ísť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záchod? </a:t>
            </a:r>
          </a:p>
          <a:p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 od té doby, díky tomu, a z toho plyne poučení – Myš,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ktorá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môže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ísť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záchod, mi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vtedy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dvadsiatich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rokoch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nahradila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maju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odhodenú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ďatelinku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potvrdila mi, že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dá,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zostať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rybou,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nebyť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zviazaný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obavou,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môžem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ešte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dovoliť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FB3C4-C861-40AD-9C60-FC20E619BE21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535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Poučení: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kolieska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stroji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alebo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jedinečné bytosti?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všetci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rovnakí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alebo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napriek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mnohému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spoločnému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každý z nás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čomsi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odlišný?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filé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kockách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alebo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ryby,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ktoré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kociek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nezmestia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Kontext</a:t>
            </a:r>
            <a:b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Kdysi dávno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dieťa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rád školu. Ale nezačalo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všetko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zle.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Každý den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školu blízko domu,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kamarátov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niektorými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kontakte dodnes.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Akce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Až jednoho dne  -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zásade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fungovali, a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mnohom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pripadal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ryba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vode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až kým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prišiel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to, že nemám byť ryba, ale filé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kocke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Jedného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dňa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4.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trieda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prekladať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básničku </a:t>
            </a:r>
            <a:r>
              <a:rPr lang="cs-CZ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KJE Jetelíček.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 proto, a tak (následné akce, které musely nastat)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Výsledek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Až konečně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 od té doby, díky tomu, a z toho plyne poučení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FB3C4-C861-40AD-9C60-FC20E619BE21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215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Poučení: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kolieska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stroji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alebo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jedinečné bytosti?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všetci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rovnakí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alebo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napriek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mnohému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spoločnému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každý z nás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čomsi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odlišný?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filé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kockách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alebo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ryby,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ktoré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kociek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nezmestia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Kontext</a:t>
            </a:r>
            <a:b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Kdysi dávno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dieťa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rád školu. Ale nezačalo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všetko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zle.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Každý den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školu blízko domu,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kamarátov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niektorými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kontakte dodnes.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Akce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Až jednoho dne  -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zásade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fungovali, a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mnohom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pripadal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ryba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vode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až kým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prišiel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to, že nemám byť ryba, ale filé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kocke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Jedného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dňa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4.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trieda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prekladať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básničku KJE Jetelíček.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 proto, a tak –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preložil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Výsledek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Až konečně – zlá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známka, poznámka, jediné,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pamätám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že to bolo zle,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nepriniesol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napísené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zošite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okrajom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ale na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papieri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 od té doby, díky tomu, a z toho plyne poučení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FB3C4-C861-40AD-9C60-FC20E619BE21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937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Poučení: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kolieska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stroji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alebo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jedinečné bytosti?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všetci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rovnakí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alebo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napriek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mnohému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spoločnému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každý z nás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čomsi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odlišný?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filé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kockách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alebo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ryby,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ktoré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kociek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nezmestia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Kontext</a:t>
            </a:r>
            <a:b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Kdysi dávno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dieťa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rád školu. Ale nezačalo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všetko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zle.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Každý den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školu blízko domu,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kamarátov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niektorými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kontakte dodnes.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Akce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Až jednoho dne  -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zásade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fungovali, a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mnohom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pripadal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ryba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vode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až kým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prišiel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to, že nemám byť ryba, ale filé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kocke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Jedného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dňa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4.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trieda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prekladať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básničku KJE Jetelíček.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 proto, a tak –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preložil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Vedel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že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urobil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dobre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toho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radosť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Výsledek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Až konečně – zlá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známka, poznámka, jediné,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pamätám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že to bolo zle,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nepriniesol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napísené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zošite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okrajom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ale na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papieri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ten pocit,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silná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emócia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mne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zostala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dlhý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čas: že v tomto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prostredí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školy sú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prepísané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formy nad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čokoľvek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živé, že tu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nesmiem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byť ryba, ale musím byť filé,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ktoré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zmestí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predpísanej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formy. – Pointa je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niekde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</a:t>
            </a:r>
            <a:r>
              <a:rPr lang="cs-CZ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 od té doby, díky tomu, a z toho plyne poučení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FB3C4-C861-40AD-9C60-FC20E619BE21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485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0D3A-E6B8-4779-9878-8BBA72D79531}" type="datetime1">
              <a:rPr lang="sk-SK" smtClean="0"/>
              <a:t>25.05.2017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8 otázok pre BilGym / September 2016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4B88-EC4F-4CE7-B423-D3CC2140C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013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3433-7301-44D5-9BEA-7165D330C714}" type="datetime1">
              <a:rPr lang="sk-SK" smtClean="0"/>
              <a:t>25.05.2017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8 otázok pre BilGym / September 2016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4B88-EC4F-4CE7-B423-D3CC2140C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078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2ADF-5156-4AE0-AFA9-CA3E932B6171}" type="datetime1">
              <a:rPr lang="sk-SK" smtClean="0"/>
              <a:t>25.05.2017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8 otázok pre BilGym / September 2016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4B88-EC4F-4CE7-B423-D3CC2140C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601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DD5B-9701-4500-8EB8-3BE13692902B}" type="datetime1">
              <a:rPr lang="sk-SK" smtClean="0"/>
              <a:t>25.05.2017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8 otázok pre BilGym / September 2016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4B88-EC4F-4CE7-B423-D3CC2140C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054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FE9F-13D8-4835-8552-04BFB8DA2E93}" type="datetime1">
              <a:rPr lang="sk-SK" smtClean="0"/>
              <a:t>25.05.2017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8 otázok pre BilGym / September 2016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4B88-EC4F-4CE7-B423-D3CC2140C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735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9E4F-9B7F-401D-A107-889A34059412}" type="datetime1">
              <a:rPr lang="sk-SK" smtClean="0"/>
              <a:t>25.05.2017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8 otázok pre BilGym / September 2016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4B88-EC4F-4CE7-B423-D3CC2140C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119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8B32-D129-40BC-A88D-C41EC734F834}" type="datetime1">
              <a:rPr lang="sk-SK" smtClean="0"/>
              <a:t>25.05.2017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8 otázok pre BilGym / September 2016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4B88-EC4F-4CE7-B423-D3CC2140C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372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95DA-7737-4003-A0F5-276443219FC2}" type="datetime1">
              <a:rPr lang="sk-SK" smtClean="0"/>
              <a:t>25.05.2017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8 otázok pre BilGym / September 2016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4B88-EC4F-4CE7-B423-D3CC2140C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37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A9AD-D25D-416F-99C7-69E5F32126DC}" type="datetime1">
              <a:rPr lang="sk-SK" smtClean="0"/>
              <a:t>25.05.2017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8 otázok pre BilGym / September 2016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4B88-EC4F-4CE7-B423-D3CC2140C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495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2019-2988-4763-8A70-958771DBB716}" type="datetime1">
              <a:rPr lang="sk-SK" smtClean="0"/>
              <a:t>25.05.2017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8 otázok pre BilGym / September 2016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4B88-EC4F-4CE7-B423-D3CC2140C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559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5F6A-417B-4281-A42B-BE2E2D0ECDAD}" type="datetime1">
              <a:rPr lang="sk-SK" smtClean="0"/>
              <a:t>25.05.2017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8 otázok pre BilGym / September 2016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4B88-EC4F-4CE7-B423-D3CC2140C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673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A4850-8A3C-48AE-8774-F9D7A4D15585}" type="datetime1">
              <a:rPr lang="sk-SK" smtClean="0"/>
              <a:t>25.05.2017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8 otázok pre BilGym / September 2016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C4B88-EC4F-4CE7-B423-D3CC2140C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973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sz="6000" b="1" dirty="0" smtClean="0"/>
              <a:t>Sloboda </a:t>
            </a:r>
            <a:br>
              <a:rPr lang="sk-SK" sz="6000" b="1" dirty="0" smtClean="0"/>
            </a:br>
            <a:r>
              <a:rPr lang="sk-SK" sz="6000" b="1" dirty="0" smtClean="0"/>
              <a:t>ako cesta k budovaniu zodpovednosti</a:t>
            </a:r>
            <a:endParaRPr lang="sk-SK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15816" y="4653136"/>
            <a:ext cx="4104456" cy="1752600"/>
          </a:xfrm>
        </p:spPr>
        <p:txBody>
          <a:bodyPr/>
          <a:lstStyle/>
          <a:p>
            <a:r>
              <a:rPr lang="sk-SK" dirty="0" smtClean="0"/>
              <a:t>Daniel Bútora</a:t>
            </a:r>
          </a:p>
          <a:p>
            <a:r>
              <a:rPr lang="sk-SK" dirty="0" smtClean="0"/>
              <a:t>Máj 2017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767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Škola ako prostredie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err="1" smtClean="0"/>
              <a:t>Gareth</a:t>
            </a:r>
            <a:r>
              <a:rPr lang="sk-SK" dirty="0" smtClean="0"/>
              <a:t> </a:t>
            </a:r>
            <a:r>
              <a:rPr lang="sk-SK" dirty="0" err="1" smtClean="0"/>
              <a:t>Morgan</a:t>
            </a:r>
            <a:r>
              <a:rPr lang="sk-SK" dirty="0"/>
              <a:t> </a:t>
            </a:r>
            <a:r>
              <a:rPr lang="sk-SK" dirty="0" smtClean="0"/>
              <a:t>– organizačné metafory</a:t>
            </a:r>
          </a:p>
          <a:p>
            <a:r>
              <a:rPr lang="sk-SK" dirty="0" smtClean="0"/>
              <a:t>Akými okuliarmi sa pozeráme na organizáciu? </a:t>
            </a:r>
          </a:p>
          <a:p>
            <a:pPr lvl="1"/>
            <a:r>
              <a:rPr lang="sk-SK" dirty="0" smtClean="0"/>
              <a:t>Organizácia ako stroj</a:t>
            </a:r>
          </a:p>
          <a:p>
            <a:pPr lvl="1"/>
            <a:r>
              <a:rPr lang="sk-SK" dirty="0" smtClean="0"/>
              <a:t>Organizácia ako organizmus</a:t>
            </a:r>
          </a:p>
          <a:p>
            <a:pPr lvl="1"/>
            <a:r>
              <a:rPr lang="sk-SK" dirty="0" smtClean="0"/>
              <a:t>Organizácia ako politický systém</a:t>
            </a:r>
          </a:p>
          <a:p>
            <a:pPr lvl="1"/>
            <a:r>
              <a:rPr lang="sk-SK" dirty="0" smtClean="0"/>
              <a:t>Organizácia ako kultúra</a:t>
            </a:r>
          </a:p>
          <a:p>
            <a:pPr lvl="1"/>
            <a:r>
              <a:rPr lang="sk-SK" dirty="0" smtClean="0"/>
              <a:t>Organizácia ako rodina</a:t>
            </a:r>
          </a:p>
          <a:p>
            <a:pPr lvl="1"/>
            <a:r>
              <a:rPr lang="sk-SK" dirty="0" smtClean="0"/>
              <a:t>Organizácia ako mozog</a:t>
            </a:r>
          </a:p>
          <a:p>
            <a:pPr lvl="1"/>
            <a:r>
              <a:rPr lang="sk-SK" dirty="0" smtClean="0"/>
              <a:t>Organizácia ako väznica pre psychicky postihnutých</a:t>
            </a:r>
          </a:p>
          <a:p>
            <a:endParaRPr lang="sk-SK" dirty="0"/>
          </a:p>
        </p:txBody>
      </p:sp>
      <p:pic>
        <p:nvPicPr>
          <p:cNvPr id="5" name="Picture 2" descr="Image result for gareth morgan images of orga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24944"/>
            <a:ext cx="1588376" cy="238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2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Škola ako prostredie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err="1" smtClean="0"/>
              <a:t>Gareth</a:t>
            </a:r>
            <a:r>
              <a:rPr lang="sk-SK" dirty="0" smtClean="0"/>
              <a:t> </a:t>
            </a:r>
            <a:r>
              <a:rPr lang="sk-SK" dirty="0" err="1" smtClean="0"/>
              <a:t>Morgan</a:t>
            </a:r>
            <a:r>
              <a:rPr lang="sk-SK" dirty="0"/>
              <a:t> </a:t>
            </a:r>
            <a:r>
              <a:rPr lang="sk-SK" dirty="0" smtClean="0"/>
              <a:t>– organizačné metafory</a:t>
            </a:r>
          </a:p>
          <a:p>
            <a:r>
              <a:rPr lang="sk-SK" dirty="0" smtClean="0"/>
              <a:t>Akými okuliarmi sa pozeráme na organizáciu? </a:t>
            </a:r>
          </a:p>
          <a:p>
            <a:pPr lvl="1"/>
            <a:r>
              <a:rPr lang="sk-SK" b="1" dirty="0" smtClean="0"/>
              <a:t>Organizácia ako stroj</a:t>
            </a:r>
          </a:p>
          <a:p>
            <a:pPr lvl="1"/>
            <a:r>
              <a:rPr lang="sk-SK" dirty="0" smtClean="0"/>
              <a:t>Organizácia ako organizmus</a:t>
            </a:r>
          </a:p>
          <a:p>
            <a:pPr lvl="1"/>
            <a:r>
              <a:rPr lang="sk-SK" b="1" dirty="0" smtClean="0"/>
              <a:t>Organizácia ako politický systém</a:t>
            </a:r>
          </a:p>
          <a:p>
            <a:pPr lvl="1"/>
            <a:r>
              <a:rPr lang="sk-SK" dirty="0" smtClean="0"/>
              <a:t>Organizácia ako kultúra</a:t>
            </a:r>
          </a:p>
          <a:p>
            <a:pPr lvl="1"/>
            <a:r>
              <a:rPr lang="sk-SK" dirty="0" smtClean="0"/>
              <a:t>Organizácia ako rodina</a:t>
            </a:r>
          </a:p>
          <a:p>
            <a:pPr lvl="1"/>
            <a:r>
              <a:rPr lang="sk-SK" dirty="0" smtClean="0"/>
              <a:t>Organizácia ako mozog</a:t>
            </a:r>
          </a:p>
          <a:p>
            <a:pPr lvl="1"/>
            <a:r>
              <a:rPr lang="sk-SK" dirty="0" smtClean="0"/>
              <a:t>Organizácia ako väznica pre psychicky postihnutých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67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Škola ako prostredie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err="1" smtClean="0"/>
              <a:t>Gareth</a:t>
            </a:r>
            <a:r>
              <a:rPr lang="sk-SK" dirty="0" smtClean="0"/>
              <a:t> </a:t>
            </a:r>
            <a:r>
              <a:rPr lang="sk-SK" dirty="0" err="1" smtClean="0"/>
              <a:t>Morgan</a:t>
            </a:r>
            <a:r>
              <a:rPr lang="sk-SK" dirty="0"/>
              <a:t> </a:t>
            </a:r>
            <a:r>
              <a:rPr lang="sk-SK" dirty="0" smtClean="0"/>
              <a:t>– organizačné metafory</a:t>
            </a:r>
          </a:p>
          <a:p>
            <a:r>
              <a:rPr lang="sk-SK" dirty="0" smtClean="0"/>
              <a:t>Akými okuliarmi sa pozeráme na organizáciu? </a:t>
            </a:r>
          </a:p>
          <a:p>
            <a:pPr lvl="1"/>
            <a:r>
              <a:rPr lang="sk-SK" b="1" dirty="0" smtClean="0"/>
              <a:t>Organizácia ako stroj</a:t>
            </a:r>
          </a:p>
          <a:p>
            <a:pPr lvl="1"/>
            <a:r>
              <a:rPr lang="sk-SK" dirty="0" smtClean="0">
                <a:solidFill>
                  <a:srgbClr val="FF0000"/>
                </a:solidFill>
              </a:rPr>
              <a:t>Organizácia ako organizmus</a:t>
            </a:r>
          </a:p>
          <a:p>
            <a:pPr lvl="1"/>
            <a:r>
              <a:rPr lang="sk-SK" b="1" dirty="0" smtClean="0"/>
              <a:t>Organizácia ako politický systém</a:t>
            </a:r>
          </a:p>
          <a:p>
            <a:pPr lvl="1"/>
            <a:r>
              <a:rPr lang="sk-SK" dirty="0" smtClean="0">
                <a:solidFill>
                  <a:srgbClr val="FF0000"/>
                </a:solidFill>
              </a:rPr>
              <a:t>Organizácia ako kultúra</a:t>
            </a:r>
          </a:p>
          <a:p>
            <a:pPr lvl="1"/>
            <a:r>
              <a:rPr lang="sk-SK" dirty="0" smtClean="0"/>
              <a:t>Organizácia ako rodina</a:t>
            </a:r>
          </a:p>
          <a:p>
            <a:pPr lvl="1"/>
            <a:r>
              <a:rPr lang="sk-SK" dirty="0" smtClean="0"/>
              <a:t>Organizácia ako mozog</a:t>
            </a:r>
          </a:p>
          <a:p>
            <a:pPr lvl="1"/>
            <a:r>
              <a:rPr lang="sk-SK" dirty="0" smtClean="0"/>
              <a:t>Organizácia ako väznica pre psychicky postihnutých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417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Škola ako prostredie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Škola ako organizmus, kultúra, prostredie...</a:t>
            </a:r>
          </a:p>
          <a:p>
            <a:r>
              <a:rPr lang="sk-SK" dirty="0" smtClean="0"/>
              <a:t>Ktoré prvky kultúry (organizmu) prevažujú? Ktoré by mali prevažovať? </a:t>
            </a:r>
          </a:p>
          <a:p>
            <a:r>
              <a:rPr lang="sk-SK" dirty="0" smtClean="0"/>
              <a:t>Ako spolu jednotlivé prvky fungujú ? </a:t>
            </a:r>
          </a:p>
          <a:p>
            <a:r>
              <a:rPr lang="sk-SK" dirty="0" smtClean="0"/>
              <a:t>Ako sa ovplyvňujú, vyvíjajú... ?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46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Škola ako slobodné prostredie: ovocie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2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782" t="8701" r="11413" b="10101"/>
          <a:stretch/>
        </p:blipFill>
        <p:spPr>
          <a:xfrm>
            <a:off x="22696" y="1600200"/>
            <a:ext cx="870077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Škola ako slobodné prostredie: ovocie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t="54200" r="32281" b="5901"/>
          <a:stretch/>
        </p:blipFill>
        <p:spPr>
          <a:xfrm>
            <a:off x="-502545" y="1916832"/>
            <a:ext cx="977712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Škola ako slobodné prostredie: ovocie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Projekt 20</a:t>
            </a:r>
            <a:endParaRPr lang="sk-SK" b="1" dirty="0"/>
          </a:p>
        </p:txBody>
      </p:sp>
      <p:pic>
        <p:nvPicPr>
          <p:cNvPr id="1026" name="Picture 2" descr="Projety_Projekt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001752" cy="235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Škola ako slobodné prostredie: ovocie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/>
          <a:srcRect l="1962" t="15700" r="3539"/>
          <a:stretch/>
        </p:blipFill>
        <p:spPr>
          <a:xfrm>
            <a:off x="-64540" y="1196752"/>
            <a:ext cx="9273079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Škola ako slobodné prostredie: ovocie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8344" t="9400" r="30706" b="68391"/>
          <a:stretch/>
        </p:blipFill>
        <p:spPr>
          <a:xfrm>
            <a:off x="743421" y="1484784"/>
            <a:ext cx="7081093" cy="216024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l="28344" t="59988" r="30706" b="5465"/>
          <a:stretch/>
        </p:blipFill>
        <p:spPr>
          <a:xfrm>
            <a:off x="1043608" y="3645024"/>
            <a:ext cx="6480720" cy="30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Škola ako slobodné prostredie: cesta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Dobry</a:t>
            </a:r>
            <a:r>
              <a:rPr lang="sk-SK" dirty="0"/>
              <a:t> </a:t>
            </a:r>
            <a:r>
              <a:rPr lang="sk-SK" dirty="0" err="1"/>
              <a:t>priklad</a:t>
            </a:r>
            <a:r>
              <a:rPr lang="sk-SK" dirty="0"/>
              <a:t> je </a:t>
            </a:r>
            <a:r>
              <a:rPr lang="sk-SK" dirty="0" err="1"/>
              <a:t>opustanie</a:t>
            </a:r>
            <a:r>
              <a:rPr lang="sk-SK" dirty="0"/>
              <a:t> budovy, </a:t>
            </a:r>
            <a:r>
              <a:rPr lang="sk-SK" dirty="0" err="1"/>
              <a:t>ktore</a:t>
            </a:r>
            <a:r>
              <a:rPr lang="sk-SK" dirty="0"/>
              <a:t> sme odklepli v tomto </a:t>
            </a:r>
            <a:r>
              <a:rPr lang="sk-SK" dirty="0" err="1"/>
              <a:t>skolskom</a:t>
            </a:r>
            <a:r>
              <a:rPr lang="sk-SK" dirty="0"/>
              <a:t> roku. Na </a:t>
            </a:r>
            <a:r>
              <a:rPr lang="sk-SK" dirty="0" err="1"/>
              <a:t>zaklade</a:t>
            </a:r>
            <a:r>
              <a:rPr lang="sk-SK" dirty="0"/>
              <a:t> </a:t>
            </a:r>
            <a:r>
              <a:rPr lang="sk-SK" dirty="0" err="1"/>
              <a:t>informovaneho</a:t>
            </a:r>
            <a:r>
              <a:rPr lang="sk-SK" dirty="0"/>
              <a:t> </a:t>
            </a:r>
            <a:r>
              <a:rPr lang="sk-SK" dirty="0" err="1"/>
              <a:t>suhlasu</a:t>
            </a:r>
            <a:r>
              <a:rPr lang="sk-SK" dirty="0"/>
              <a:t> </a:t>
            </a:r>
            <a:r>
              <a:rPr lang="sk-SK" dirty="0" err="1"/>
              <a:t>rodica</a:t>
            </a:r>
            <a:r>
              <a:rPr lang="sk-SK" dirty="0"/>
              <a:t> </a:t>
            </a:r>
            <a:r>
              <a:rPr lang="sk-SK" dirty="0" err="1"/>
              <a:t>mozu</a:t>
            </a:r>
            <a:r>
              <a:rPr lang="sk-SK" dirty="0"/>
              <a:t> cez </a:t>
            </a:r>
            <a:r>
              <a:rPr lang="sk-SK" dirty="0" err="1"/>
              <a:t>prestavky</a:t>
            </a:r>
            <a:r>
              <a:rPr lang="sk-SK" dirty="0"/>
              <a:t> </a:t>
            </a:r>
            <a:r>
              <a:rPr lang="sk-SK" dirty="0" err="1"/>
              <a:t>opustat</a:t>
            </a:r>
            <a:r>
              <a:rPr lang="sk-SK" dirty="0"/>
              <a:t> budovu, ale... musia sa </a:t>
            </a:r>
            <a:r>
              <a:rPr lang="sk-SK" dirty="0" err="1"/>
              <a:t>vzdy</a:t>
            </a:r>
            <a:r>
              <a:rPr lang="sk-SK" dirty="0"/>
              <a:t> </a:t>
            </a:r>
            <a:r>
              <a:rPr lang="sk-SK" dirty="0" err="1"/>
              <a:t>pipnut</a:t>
            </a:r>
            <a:r>
              <a:rPr lang="sk-SK" dirty="0"/>
              <a:t>. Ak tak opakovane neurobia, </a:t>
            </a:r>
            <a:r>
              <a:rPr lang="sk-SK" dirty="0" err="1"/>
              <a:t>prichadza</a:t>
            </a:r>
            <a:r>
              <a:rPr lang="sk-SK" dirty="0"/>
              <a:t> sankcia – </a:t>
            </a:r>
            <a:r>
              <a:rPr lang="sk-SK" dirty="0" err="1"/>
              <a:t>az</a:t>
            </a:r>
            <a:r>
              <a:rPr lang="sk-SK" dirty="0"/>
              <a:t> do </a:t>
            </a:r>
            <a:r>
              <a:rPr lang="sk-SK" dirty="0" err="1"/>
              <a:t>urovne</a:t>
            </a:r>
            <a:r>
              <a:rPr lang="sk-SK" dirty="0"/>
              <a:t> </a:t>
            </a:r>
            <a:r>
              <a:rPr lang="sk-SK" dirty="0" err="1"/>
              <a:t>znizenia</a:t>
            </a:r>
            <a:r>
              <a:rPr lang="sk-SK" dirty="0"/>
              <a:t> </a:t>
            </a:r>
            <a:r>
              <a:rPr lang="sk-SK" dirty="0" err="1"/>
              <a:t>znamky</a:t>
            </a:r>
            <a:r>
              <a:rPr lang="sk-SK" dirty="0"/>
              <a:t> zo </a:t>
            </a:r>
            <a:r>
              <a:rPr lang="sk-SK" dirty="0" err="1"/>
              <a:t>spravania</a:t>
            </a:r>
            <a:r>
              <a:rPr lang="sk-SK" dirty="0" smtClean="0"/>
              <a:t>...</a:t>
            </a:r>
          </a:p>
          <a:p>
            <a:r>
              <a:rPr lang="sk-SK" dirty="0" smtClean="0"/>
              <a:t>(Dušan)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969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 rybách...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Sme ryby alebo filé v kockách?</a:t>
            </a:r>
          </a:p>
        </p:txBody>
      </p:sp>
    </p:spTree>
    <p:extLst>
      <p:ext uri="{BB962C8B-B14F-4D97-AF65-F5344CB8AC3E}">
        <p14:creationId xmlns:p14="http://schemas.microsoft.com/office/powerpoint/2010/main" val="10390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Škola ako slobodné prostredie: cesta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sloboda </a:t>
            </a:r>
            <a:r>
              <a:rPr lang="sk-SK" dirty="0" err="1"/>
              <a:t>oznamkovat</a:t>
            </a:r>
            <a:r>
              <a:rPr lang="sk-SK" dirty="0"/>
              <a:t> svoj </a:t>
            </a:r>
            <a:r>
              <a:rPr lang="sk-SK" dirty="0" err="1"/>
              <a:t>vykon</a:t>
            </a:r>
            <a:r>
              <a:rPr lang="sk-SK" dirty="0"/>
              <a:t> – cela trieda si mala sama </a:t>
            </a:r>
            <a:r>
              <a:rPr lang="sk-SK" dirty="0" err="1"/>
              <a:t>opravit</a:t>
            </a:r>
            <a:r>
              <a:rPr lang="sk-SK" dirty="0"/>
              <a:t> </a:t>
            </a:r>
            <a:r>
              <a:rPr lang="sk-SK" dirty="0" err="1"/>
              <a:t>pisomky</a:t>
            </a:r>
            <a:r>
              <a:rPr lang="sk-SK" dirty="0"/>
              <a:t> a </a:t>
            </a:r>
            <a:r>
              <a:rPr lang="sk-SK" dirty="0" err="1"/>
              <a:t>oznamkovat</a:t>
            </a:r>
            <a:r>
              <a:rPr lang="sk-SK" dirty="0"/>
              <a:t> sa... dostal som </a:t>
            </a:r>
            <a:r>
              <a:rPr lang="sk-SK" dirty="0" err="1"/>
              <a:t>rovnake</a:t>
            </a:r>
            <a:r>
              <a:rPr lang="sk-SK" dirty="0"/>
              <a:t> rozdelenie </a:t>
            </a:r>
            <a:r>
              <a:rPr lang="sk-SK" dirty="0" err="1"/>
              <a:t>znamok</a:t>
            </a:r>
            <a:r>
              <a:rPr lang="sk-SK" dirty="0"/>
              <a:t> ako keby som to robil </a:t>
            </a:r>
            <a:r>
              <a:rPr lang="sk-SK" dirty="0" smtClean="0"/>
              <a:t>ja</a:t>
            </a:r>
          </a:p>
          <a:p>
            <a:r>
              <a:rPr lang="sk-SK" dirty="0" smtClean="0"/>
              <a:t>(Ondrej)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64695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Škola ako slobodné prostredie: cesta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…</a:t>
            </a:r>
            <a:r>
              <a:rPr lang="sk-SK" dirty="0" smtClean="0"/>
              <a:t>možnosť </a:t>
            </a:r>
            <a:r>
              <a:rPr lang="sk-SK" dirty="0"/>
              <a:t>vybrať si tzv. </a:t>
            </a:r>
            <a:r>
              <a:rPr lang="sk-SK" dirty="0" err="1"/>
              <a:t>advanced</a:t>
            </a:r>
            <a:r>
              <a:rPr lang="sk-SK" dirty="0"/>
              <a:t> level z </a:t>
            </a:r>
            <a:r>
              <a:rPr lang="sk-SK" dirty="0" smtClean="0"/>
              <a:t>dejepisu namiesto testu </a:t>
            </a:r>
          </a:p>
          <a:p>
            <a:r>
              <a:rPr lang="sk-SK" dirty="0" smtClean="0"/>
              <a:t> </a:t>
            </a:r>
            <a:r>
              <a:rPr lang="sk-SK" dirty="0"/>
              <a:t>Majú </a:t>
            </a:r>
            <a:r>
              <a:rPr lang="sk-SK" dirty="0" smtClean="0"/>
              <a:t>ponuku</a:t>
            </a:r>
            <a:r>
              <a:rPr lang="sk-SK" dirty="0"/>
              <a:t>, že môže konzultovať, koľko budú chcieť, môžu mi poslať na konzultáciu akékoľvek množstvo </a:t>
            </a:r>
            <a:r>
              <a:rPr lang="sk-SK" dirty="0" err="1"/>
              <a:t>draftov</a:t>
            </a:r>
            <a:r>
              <a:rPr lang="sk-SK" dirty="0"/>
              <a:t>. Ideálnym výsledkom je výborná </a:t>
            </a:r>
            <a:r>
              <a:rPr lang="sk-SK" dirty="0" err="1"/>
              <a:t>argumentatívna</a:t>
            </a:r>
            <a:r>
              <a:rPr lang="sk-SK" dirty="0"/>
              <a:t> esej, na ktorú môžu byť ešte nejakí čas hrdí. </a:t>
            </a:r>
          </a:p>
          <a:p>
            <a:r>
              <a:rPr lang="sk-SK" dirty="0" smtClean="0"/>
              <a:t>pracujú </a:t>
            </a:r>
            <a:r>
              <a:rPr lang="sk-SK" dirty="0"/>
              <a:t>s vlastnou motiváciou, chuťou, či nechuťou bádať, ale aj časovým manažmentom.</a:t>
            </a:r>
          </a:p>
          <a:p>
            <a:r>
              <a:rPr lang="sk-SK" dirty="0" smtClean="0"/>
              <a:t>sú </a:t>
            </a:r>
            <a:r>
              <a:rPr lang="sk-SK" dirty="0"/>
              <a:t>študenti, ktorí eseje píšu každý pol rok a naučili sa na tom veľa - ako písať, ako si rozvrhnúť čas, ako pracovať so zdrojmi a pod. A to všetko úplne slobodne, nemajú za to iné úľavy, či zvýhodnenia a pri hodnotení esejí som fakt prísna</a:t>
            </a:r>
            <a:r>
              <a:rPr lang="sk-SK" dirty="0" smtClean="0"/>
              <a:t>.</a:t>
            </a:r>
          </a:p>
          <a:p>
            <a:r>
              <a:rPr lang="sk-SK" dirty="0" smtClean="0"/>
              <a:t>(Jana)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1742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Škola ako slobodné prostredie: cesta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Zatiahnutie do rozhodovacieho procesu, </a:t>
            </a:r>
            <a:r>
              <a:rPr lang="sk-SK" dirty="0" err="1" smtClean="0"/>
              <a:t>spoluzodpovedosť</a:t>
            </a:r>
            <a:r>
              <a:rPr lang="sk-SK" dirty="0" smtClean="0"/>
              <a:t> za </a:t>
            </a:r>
            <a:r>
              <a:rPr lang="sk-SK" dirty="0"/>
              <a:t>proces a výsledok. </a:t>
            </a:r>
          </a:p>
          <a:p>
            <a:r>
              <a:rPr lang="sk-SK" dirty="0" smtClean="0"/>
              <a:t>každá </a:t>
            </a:r>
            <a:r>
              <a:rPr lang="sk-SK" dirty="0"/>
              <a:t>iniciatíva musí byť braná s rešpektom, </a:t>
            </a:r>
            <a:r>
              <a:rPr lang="sk-SK" dirty="0" smtClean="0"/>
              <a:t>majú </a:t>
            </a:r>
            <a:r>
              <a:rPr lang="sk-SK" dirty="0"/>
              <a:t>opakovanú skúsenosť, že byť iniciatívny je OK, že niekto ich v tom vidí, podporuje, rieši s nimi veci. </a:t>
            </a:r>
          </a:p>
          <a:p>
            <a:r>
              <a:rPr lang="sk-SK" dirty="0" smtClean="0"/>
              <a:t>musia </a:t>
            </a:r>
            <a:r>
              <a:rPr lang="sk-SK" dirty="0"/>
              <a:t>vždy dostať spätnú väzbu a zrozumiteľné vysvetlenie, prečo sa niečo nedalo </a:t>
            </a:r>
            <a:r>
              <a:rPr lang="sk-SK" dirty="0" smtClean="0"/>
              <a:t>uskutočniť</a:t>
            </a:r>
            <a:endParaRPr lang="sk-SK" dirty="0"/>
          </a:p>
          <a:p>
            <a:r>
              <a:rPr lang="sk-SK" dirty="0" smtClean="0"/>
              <a:t>(Marián)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17348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Škola ako slobodné prostredie: cesta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645224"/>
          </a:xfrm>
        </p:spPr>
        <p:txBody>
          <a:bodyPr>
            <a:normAutofit/>
          </a:bodyPr>
          <a:lstStyle/>
          <a:p>
            <a:r>
              <a:rPr lang="sk-SK" dirty="0" smtClean="0"/>
              <a:t>Študenta vypočujem, pýtam sa, </a:t>
            </a:r>
            <a:r>
              <a:rPr lang="sk-SK" dirty="0" err="1" smtClean="0"/>
              <a:t>brainstormujeme</a:t>
            </a:r>
            <a:r>
              <a:rPr lang="sk-SK" dirty="0" smtClean="0"/>
              <a:t> </a:t>
            </a:r>
            <a:r>
              <a:rPr lang="sk-SK" dirty="0"/>
              <a:t>spolu, </a:t>
            </a:r>
            <a:r>
              <a:rPr lang="sk-SK" dirty="0" smtClean="0"/>
              <a:t>uvedomujeme </a:t>
            </a:r>
            <a:r>
              <a:rPr lang="sk-SK" dirty="0"/>
              <a:t>si postupne spolu obmedzenia. </a:t>
            </a:r>
          </a:p>
          <a:p>
            <a:r>
              <a:rPr lang="sk-SK" dirty="0" err="1" smtClean="0"/>
              <a:t>ridelenie</a:t>
            </a:r>
            <a:r>
              <a:rPr lang="sk-SK" dirty="0" smtClean="0"/>
              <a:t> </a:t>
            </a:r>
            <a:r>
              <a:rPr lang="sk-SK" dirty="0"/>
              <a:t>majiteľstva procesu (zväčša časovo limitované a </a:t>
            </a:r>
            <a:r>
              <a:rPr lang="sk-SK" dirty="0" err="1"/>
              <a:t>minimajiteľstvo</a:t>
            </a:r>
            <a:r>
              <a:rPr lang="sk-SK" dirty="0"/>
              <a:t>:) </a:t>
            </a:r>
            <a:r>
              <a:rPr lang="sk-SK" dirty="0" smtClean="0"/>
              <a:t>dohoda</a:t>
            </a:r>
            <a:r>
              <a:rPr lang="sk-SK" dirty="0"/>
              <a:t>, aké kroky v tom podniknem </a:t>
            </a:r>
            <a:r>
              <a:rPr lang="sk-SK" dirty="0" smtClean="0"/>
              <a:t>ja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50854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Škola ako slobodné prostredie: cesta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- jeden žiak bol na hranici prepadnutia a prišiel sa spýtať, že chce veľmi ostať na škole, čo pre to môže urobiť. </a:t>
            </a:r>
          </a:p>
          <a:p>
            <a:r>
              <a:rPr lang="sk-SK" dirty="0" smtClean="0"/>
              <a:t>momentálny </a:t>
            </a:r>
            <a:r>
              <a:rPr lang="sk-SK" dirty="0"/>
              <a:t>stav riešenia: po kvalitatívnom rozhovore sme sa dohodli,  že si založí zápisník, kde si po každej hodine napíše pár viet: čo sa dialo, ako mu to išlo, a aké úlohy z hodiny vyplynuli + požiada učiteľa o 1-vetný feedback, ako ho videl na hodine. Raz za týždeň si k tomu sadneme a prejdeme to...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9925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Škola ako slobodné prostredie: cesta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- </a:t>
            </a:r>
            <a:r>
              <a:rPr lang="sk-SK" dirty="0"/>
              <a:t>jedna žiačka by chcela založiť nový predmet „relaxačná hodinka“ najmä v obdobiach testov. Robili nejaké cvičenia na LS so </a:t>
            </a:r>
            <a:r>
              <a:rPr lang="sk-SK" dirty="0" err="1"/>
              <a:t>Shaneom</a:t>
            </a:r>
            <a:r>
              <a:rPr lang="sk-SK" dirty="0"/>
              <a:t> a prišla motivovaná s tým urobiť viac... </a:t>
            </a:r>
          </a:p>
          <a:p>
            <a:r>
              <a:rPr lang="sk-SK" dirty="0"/>
              <a:t>momentálny stav riešenia: dohodli sme sa, že si nájde viacero študentov, ktorí uvažujú podobne a spíšu víziu predmetu. 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1426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Škola ako slobodné prostredie: cesta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- </a:t>
            </a:r>
            <a:r>
              <a:rPr lang="sk-SK" dirty="0"/>
              <a:t>3 žiačky prišli s iniciatívou, chceli by seminár, ktorý by viac naplnil ich potrebu venovať sa špecificky kresťanskej teológii...</a:t>
            </a:r>
          </a:p>
          <a:p>
            <a:r>
              <a:rPr lang="sk-SK" dirty="0"/>
              <a:t>momentálny stav riešenia: dostali úlohu osloviť </a:t>
            </a:r>
            <a:r>
              <a:rPr lang="sk-SK" dirty="0" smtClean="0"/>
              <a:t>učiteľa NAE s</a:t>
            </a:r>
            <a:r>
              <a:rPr lang="sk-SK" dirty="0"/>
              <a:t> ponukou, momentálne je seminár už v ponuke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838576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Škola ako slobodné prostredie: cesta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 1 žiačka by chcela zmeniť triedu, v ktorej sa necíti dobre a myslí si, že má na viac...</a:t>
            </a:r>
          </a:p>
          <a:p>
            <a:r>
              <a:rPr lang="sk-SK" dirty="0" smtClean="0"/>
              <a:t>momentálny stav riešenia: stretli sme sa 2x, spolurozhodovanie spočívalo v tom, že sa najprv oddelili pocity od faktov, zistili sme ako ju vnímajú učitelia – to nepotvrdilo jej </a:t>
            </a:r>
            <a:r>
              <a:rPr lang="sk-SK" dirty="0" err="1" smtClean="0"/>
              <a:t>sebaobraz</a:t>
            </a:r>
            <a:r>
              <a:rPr lang="sk-SK" dirty="0" smtClean="0"/>
              <a:t>. </a:t>
            </a:r>
          </a:p>
          <a:p>
            <a:r>
              <a:rPr lang="sk-SK" dirty="0" smtClean="0"/>
              <a:t>Zobrala si za úlohu zmeniť svoje správanie v triede, posilniť svoje </a:t>
            </a:r>
            <a:r>
              <a:rPr lang="sk-SK" dirty="0" err="1" smtClean="0"/>
              <a:t>líderstvo</a:t>
            </a:r>
            <a:r>
              <a:rPr lang="sk-SK" dirty="0" smtClean="0"/>
              <a:t>, kde si myslí, že má čo ponúknuť, zviditeľniť svoje kvality a nájsť vzťah k spolužiakom. keď sa to podarí a učitelia to budú vidieť, potom sa vrátime k otázke zmeny triedy a či je ešte aktuálna.</a:t>
            </a:r>
          </a:p>
          <a:p>
            <a:r>
              <a:rPr lang="sk-SK" dirty="0" smtClean="0"/>
              <a:t>(Marián)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59194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Škola ako slobodné prostredie: cesta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sk-SK" dirty="0" err="1"/>
              <a:t>Studenti</a:t>
            </a:r>
            <a:r>
              <a:rPr lang="sk-SK" dirty="0"/>
              <a:t> aj zamestnanci </a:t>
            </a:r>
            <a:r>
              <a:rPr lang="sk-SK" dirty="0" err="1"/>
              <a:t>skoly</a:t>
            </a:r>
            <a:r>
              <a:rPr lang="sk-SK" dirty="0"/>
              <a:t> mali </a:t>
            </a:r>
            <a:r>
              <a:rPr lang="sk-SK" dirty="0" err="1"/>
              <a:t>moznost</a:t>
            </a:r>
            <a:r>
              <a:rPr lang="sk-SK" dirty="0"/>
              <a:t> </a:t>
            </a:r>
            <a:r>
              <a:rPr lang="sk-SK" dirty="0" err="1"/>
              <a:t>navrhnut</a:t>
            </a:r>
            <a:r>
              <a:rPr lang="sk-SK" dirty="0"/>
              <a:t> 2-tyzdnove aktivity, </a:t>
            </a:r>
            <a:r>
              <a:rPr lang="sk-SK" dirty="0" err="1"/>
              <a:t>ktore</a:t>
            </a:r>
            <a:r>
              <a:rPr lang="sk-SK" dirty="0"/>
              <a:t> </a:t>
            </a:r>
            <a:r>
              <a:rPr lang="sk-SK" dirty="0" err="1"/>
              <a:t>budu</a:t>
            </a:r>
            <a:r>
              <a:rPr lang="sk-SK" dirty="0"/>
              <a:t> </a:t>
            </a:r>
            <a:r>
              <a:rPr lang="sk-SK" dirty="0" err="1"/>
              <a:t>rozvijat</a:t>
            </a:r>
            <a:r>
              <a:rPr lang="sk-SK" dirty="0"/>
              <a:t> </a:t>
            </a:r>
            <a:r>
              <a:rPr lang="sk-SK" dirty="0" err="1"/>
              <a:t>niektoru</a:t>
            </a:r>
            <a:r>
              <a:rPr lang="sk-SK" dirty="0"/>
              <a:t> z </a:t>
            </a:r>
            <a:r>
              <a:rPr lang="sk-SK" dirty="0" err="1" smtClean="0"/>
              <a:t>kompetenci</a:t>
            </a:r>
            <a:r>
              <a:rPr lang="sk-SK" dirty="0" smtClean="0"/>
              <a:t> z </a:t>
            </a:r>
            <a:r>
              <a:rPr lang="sk-SK" dirty="0" err="1" smtClean="0"/>
              <a:t>graduate</a:t>
            </a:r>
            <a:r>
              <a:rPr lang="sk-SK" dirty="0" smtClean="0"/>
              <a:t> profile </a:t>
            </a:r>
            <a:r>
              <a:rPr lang="sk-SK" dirty="0"/>
              <a:t>Komisia, kde mali </a:t>
            </a:r>
            <a:r>
              <a:rPr lang="sk-SK" dirty="0" err="1"/>
              <a:t>studenti</a:t>
            </a:r>
            <a:r>
              <a:rPr lang="sk-SK" dirty="0"/>
              <a:t> svojich </a:t>
            </a:r>
            <a:r>
              <a:rPr lang="sk-SK" dirty="0" err="1"/>
              <a:t>zastupcov</a:t>
            </a:r>
            <a:r>
              <a:rPr lang="sk-SK" dirty="0"/>
              <a:t>, vybrala 10 </a:t>
            </a:r>
            <a:r>
              <a:rPr lang="sk-SK" dirty="0" err="1"/>
              <a:t>aktivit</a:t>
            </a:r>
            <a:r>
              <a:rPr lang="sk-SK" dirty="0"/>
              <a:t> (</a:t>
            </a:r>
            <a:r>
              <a:rPr lang="sk-SK" dirty="0" err="1"/>
              <a:t>oncampu</a:t>
            </a:r>
            <a:r>
              <a:rPr lang="sk-SK" dirty="0"/>
              <a:t>/</a:t>
            </a:r>
            <a:r>
              <a:rPr lang="sk-SK" dirty="0" err="1"/>
              <a:t>offcampus</a:t>
            </a:r>
            <a:r>
              <a:rPr lang="sk-SK" dirty="0"/>
              <a:t>) a </a:t>
            </a:r>
            <a:r>
              <a:rPr lang="sk-SK" dirty="0" err="1"/>
              <a:t>studenti</a:t>
            </a:r>
            <a:r>
              <a:rPr lang="sk-SK" dirty="0"/>
              <a:t> si mohli </a:t>
            </a:r>
            <a:r>
              <a:rPr lang="sk-SK" dirty="0" err="1"/>
              <a:t>vybrat</a:t>
            </a:r>
            <a:r>
              <a:rPr lang="sk-SK" dirty="0"/>
              <a:t> dve </a:t>
            </a:r>
            <a:r>
              <a:rPr lang="sk-SK" dirty="0" err="1"/>
              <a:t>dvojtyzdnove</a:t>
            </a:r>
            <a:r>
              <a:rPr lang="sk-SK" dirty="0"/>
              <a:t> aktivity.  Potom spolu s </a:t>
            </a:r>
            <a:r>
              <a:rPr lang="sk-SK" dirty="0" err="1"/>
              <a:t>teamleaderom</a:t>
            </a:r>
            <a:r>
              <a:rPr lang="sk-SK" dirty="0"/>
              <a:t> (</a:t>
            </a:r>
            <a:r>
              <a:rPr lang="sk-SK" dirty="0" err="1"/>
              <a:t>ucitelom</a:t>
            </a:r>
            <a:r>
              <a:rPr lang="sk-SK" dirty="0"/>
              <a:t>, alebo </a:t>
            </a:r>
            <a:r>
              <a:rPr lang="sk-SK" dirty="0" err="1"/>
              <a:t>inym</a:t>
            </a:r>
            <a:r>
              <a:rPr lang="sk-SK" dirty="0"/>
              <a:t> zamestnancom </a:t>
            </a:r>
            <a:r>
              <a:rPr lang="sk-SK" dirty="0" err="1"/>
              <a:t>skoly</a:t>
            </a:r>
            <a:r>
              <a:rPr lang="sk-SK" dirty="0"/>
              <a:t>) </a:t>
            </a:r>
            <a:r>
              <a:rPr lang="sk-SK" dirty="0" err="1"/>
              <a:t>spolocne</a:t>
            </a:r>
            <a:r>
              <a:rPr lang="sk-SK" dirty="0"/>
              <a:t> </a:t>
            </a:r>
            <a:r>
              <a:rPr lang="sk-SK" dirty="0" err="1"/>
              <a:t>planovali</a:t>
            </a:r>
            <a:r>
              <a:rPr lang="sk-SK" dirty="0"/>
              <a:t> a pripravovali program.</a:t>
            </a:r>
          </a:p>
          <a:p>
            <a:r>
              <a:rPr lang="sk-SK" dirty="0" smtClean="0"/>
              <a:t>(Jana, </a:t>
            </a:r>
            <a:r>
              <a:rPr lang="sk-SK" dirty="0" err="1" smtClean="0"/>
              <a:t>Leaf</a:t>
            </a:r>
            <a:r>
              <a:rPr lang="sk-SK" dirty="0" smtClean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5836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Škola ako slobodné prostredie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Kontext 1 - veľa spolupracujúcich prvkov</a:t>
            </a:r>
          </a:p>
          <a:p>
            <a:pPr lvl="1"/>
            <a:r>
              <a:rPr lang="sk-SK" dirty="0" err="1" smtClean="0"/>
              <a:t>Tútoring</a:t>
            </a:r>
            <a:endParaRPr lang="sk-SK" dirty="0" smtClean="0"/>
          </a:p>
          <a:p>
            <a:pPr lvl="1"/>
            <a:r>
              <a:rPr lang="sk-SK" dirty="0" smtClean="0"/>
              <a:t>Dobrovoľníctvo</a:t>
            </a:r>
          </a:p>
          <a:p>
            <a:pPr lvl="1"/>
            <a:r>
              <a:rPr lang="sk-SK" dirty="0" smtClean="0"/>
              <a:t>Neformálne vzdelávanie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18500" t="19201" r="21257" b="13601"/>
          <a:stretch/>
        </p:blipFill>
        <p:spPr>
          <a:xfrm>
            <a:off x="457200" y="4145549"/>
            <a:ext cx="3793213" cy="238005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25588" t="19900" r="27951" b="15001"/>
          <a:stretch/>
        </p:blipFill>
        <p:spPr>
          <a:xfrm>
            <a:off x="4788024" y="4145549"/>
            <a:ext cx="3024336" cy="23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5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... a o ďatelinke 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78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Škola ako slobodné prostredie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Kontext 2</a:t>
            </a:r>
          </a:p>
          <a:p>
            <a:pPr lvl="1"/>
            <a:r>
              <a:rPr lang="sk-SK" dirty="0" smtClean="0"/>
              <a:t>Musí to platiť aj pre učiteľov</a:t>
            </a:r>
          </a:p>
          <a:p>
            <a:pPr lvl="1"/>
            <a:r>
              <a:rPr lang="sk-SK" dirty="0" err="1" smtClean="0"/>
              <a:t>Coffee</a:t>
            </a:r>
            <a:r>
              <a:rPr lang="sk-SK" dirty="0" smtClean="0"/>
              <a:t> and </a:t>
            </a:r>
            <a:r>
              <a:rPr lang="sk-SK" dirty="0" err="1" smtClean="0"/>
              <a:t>company</a:t>
            </a:r>
            <a:r>
              <a:rPr lang="sk-SK" dirty="0" smtClean="0"/>
              <a:t> – dobrovoľné stretnutia na témy, určované spoločne vedením a učiteľmi</a:t>
            </a:r>
            <a:endParaRPr lang="en-US" dirty="0" smtClean="0"/>
          </a:p>
          <a:p>
            <a:pPr lvl="1"/>
            <a:r>
              <a:rPr lang="en-US" dirty="0" smtClean="0"/>
              <a:t>U</a:t>
            </a:r>
            <a:r>
              <a:rPr lang="sk-SK" dirty="0" err="1" smtClean="0"/>
              <a:t>čiteľské</a:t>
            </a:r>
            <a:r>
              <a:rPr lang="sk-SK" dirty="0" smtClean="0"/>
              <a:t> projekty </a:t>
            </a:r>
          </a:p>
          <a:p>
            <a:pPr marL="457200" lvl="1" indent="0">
              <a:buNone/>
            </a:pPr>
            <a:endParaRPr lang="sk-SK" dirty="0" smtClean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8344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Škola ako slobodné prostredie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Kontext 3</a:t>
            </a:r>
          </a:p>
          <a:p>
            <a:pPr lvl="1"/>
            <a:r>
              <a:rPr lang="sk-SK" dirty="0" smtClean="0"/>
              <a:t>Celkové smerovanie školy</a:t>
            </a:r>
          </a:p>
          <a:p>
            <a:pPr lvl="1"/>
            <a:r>
              <a:rPr lang="sk-SK" u="sng" dirty="0" smtClean="0"/>
              <a:t>Pracovná</a:t>
            </a:r>
            <a:r>
              <a:rPr lang="sk-SK" dirty="0" smtClean="0"/>
              <a:t> verzia novej misie škôl </a:t>
            </a:r>
          </a:p>
          <a:p>
            <a:pPr lvl="1"/>
            <a:endParaRPr lang="sk-SK" dirty="0"/>
          </a:p>
          <a:p>
            <a:pPr marL="0" indent="0" algn="ctr">
              <a:buNone/>
            </a:pPr>
            <a:r>
              <a:rPr lang="sk-SK" sz="3600" dirty="0"/>
              <a:t>Každého žiaka vzdelávame a vychovávame</a:t>
            </a:r>
          </a:p>
          <a:p>
            <a:pPr marL="0" indent="0" algn="ctr">
              <a:buNone/>
            </a:pPr>
            <a:r>
              <a:rPr lang="sk-SK" sz="3600" dirty="0"/>
              <a:t>k tvorivému a kritickému mysleniu, </a:t>
            </a:r>
            <a:br>
              <a:rPr lang="sk-SK" sz="3600" dirty="0"/>
            </a:br>
            <a:r>
              <a:rPr lang="sk-SK" sz="3600" dirty="0"/>
              <a:t>k zodpovednosti voči sebe, druhým a svetu</a:t>
            </a:r>
            <a:br>
              <a:rPr lang="sk-SK" sz="3600" dirty="0"/>
            </a:br>
            <a:r>
              <a:rPr lang="sk-SK" sz="3600" dirty="0"/>
              <a:t>a k schopnosti tvoriť komunity </a:t>
            </a:r>
          </a:p>
          <a:p>
            <a:pPr marL="0" indent="0" algn="ctr">
              <a:buNone/>
            </a:pPr>
            <a:r>
              <a:rPr lang="sk-SK" sz="3600" dirty="0"/>
              <a:t>v duchu kresťanských biblických hodnôt. </a:t>
            </a:r>
          </a:p>
          <a:p>
            <a:pPr lvl="1"/>
            <a:endParaRPr lang="sk-SK" dirty="0" smtClean="0"/>
          </a:p>
          <a:p>
            <a:pPr marL="457200" lvl="1" indent="0">
              <a:buNone/>
            </a:pPr>
            <a:endParaRPr lang="sk-SK" dirty="0" smtClean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05975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Škola ako slobodné prostredie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Spoločné prvky</a:t>
            </a:r>
          </a:p>
          <a:p>
            <a:pPr lvl="1"/>
            <a:r>
              <a:rPr lang="sk-SK" dirty="0" smtClean="0"/>
              <a:t>Sloboda a zodpovednosť sú v symbióze</a:t>
            </a:r>
          </a:p>
          <a:p>
            <a:pPr lvl="1"/>
            <a:r>
              <a:rPr lang="sk-SK" dirty="0" smtClean="0"/>
              <a:t>Zodpovednosť nie je kladená ako predpoklad „udelenia slobody“</a:t>
            </a:r>
          </a:p>
          <a:p>
            <a:pPr lvl="1"/>
            <a:r>
              <a:rPr lang="sk-SK" dirty="0" smtClean="0"/>
              <a:t>Zodpovednosť sa buduje cez slobodné rozhodovanie</a:t>
            </a:r>
          </a:p>
          <a:p>
            <a:pPr lvl="1"/>
            <a:r>
              <a:rPr lang="sk-SK" dirty="0" smtClean="0"/>
              <a:t>Dôsledky slobodného rozhodovania sa priebežne testujú, kontrolujú, vyhodnocujú... aby sme sa dostávali k lepšiemu slobodnému rozhodovaniu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5178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Škola ako slobodné prostredie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Sloboda </a:t>
            </a:r>
          </a:p>
          <a:p>
            <a:pPr lvl="1"/>
            <a:r>
              <a:rPr lang="sk-SK" dirty="0" smtClean="0"/>
              <a:t>Spolurozhodovanie </a:t>
            </a:r>
          </a:p>
          <a:p>
            <a:pPr lvl="1"/>
            <a:r>
              <a:rPr lang="sk-SK" dirty="0" smtClean="0"/>
              <a:t>Majiteľstvo, </a:t>
            </a:r>
            <a:r>
              <a:rPr lang="sk-SK" dirty="0" err="1" smtClean="0"/>
              <a:t>ownership</a:t>
            </a:r>
            <a:r>
              <a:rPr lang="sk-SK" dirty="0" smtClean="0"/>
              <a:t>, podieľanie sa</a:t>
            </a:r>
          </a:p>
          <a:p>
            <a:pPr lvl="1"/>
            <a:r>
              <a:rPr lang="sk-SK" dirty="0" smtClean="0"/>
              <a:t>Otvorené dvere</a:t>
            </a:r>
          </a:p>
          <a:p>
            <a:pPr lvl="1"/>
            <a:r>
              <a:rPr lang="sk-SK" dirty="0" smtClean="0"/>
              <a:t>Partnerstvo </a:t>
            </a:r>
          </a:p>
          <a:p>
            <a:pPr lvl="1"/>
            <a:r>
              <a:rPr lang="sk-SK" dirty="0" smtClean="0"/>
              <a:t>Spoločná investícia </a:t>
            </a:r>
          </a:p>
          <a:p>
            <a:pPr lvl="1"/>
            <a:r>
              <a:rPr lang="sk-SK" dirty="0" smtClean="0"/>
              <a:t>Skúsenosť že pýtať sa, spochybňovať, dávať nápady... je OK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3883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Škola ako slobodné prostredie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Široké ihrisko (s jasnými hranicami)</a:t>
            </a:r>
          </a:p>
          <a:p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7240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Škola ako slobodné prostredie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Široké ihrisko (s jasnými hranicami)</a:t>
            </a:r>
          </a:p>
          <a:p>
            <a:r>
              <a:rPr lang="sk-SK" dirty="0" err="1" smtClean="0"/>
              <a:t>Thaler</a:t>
            </a:r>
            <a:r>
              <a:rPr lang="sk-SK" dirty="0" smtClean="0"/>
              <a:t>, </a:t>
            </a:r>
            <a:r>
              <a:rPr lang="sk-SK" dirty="0" err="1" smtClean="0"/>
              <a:t>Sunstein</a:t>
            </a:r>
            <a:r>
              <a:rPr lang="sk-SK" dirty="0" smtClean="0"/>
              <a:t>: </a:t>
            </a:r>
            <a:r>
              <a:rPr lang="sk-SK" dirty="0" err="1" smtClean="0"/>
              <a:t>Nudge</a:t>
            </a:r>
            <a:r>
              <a:rPr lang="sk-SK" dirty="0" smtClean="0"/>
              <a:t> – </a:t>
            </a:r>
            <a:r>
              <a:rPr lang="sk-SK" dirty="0" err="1" smtClean="0"/>
              <a:t>šťuchnutie</a:t>
            </a:r>
            <a:r>
              <a:rPr lang="sk-SK" dirty="0" smtClean="0"/>
              <a:t>, </a:t>
            </a:r>
            <a:r>
              <a:rPr lang="sk-SK" dirty="0" err="1" smtClean="0"/>
              <a:t>pošťuchovanie</a:t>
            </a:r>
            <a:endParaRPr lang="sk-SK" dirty="0" smtClean="0"/>
          </a:p>
          <a:p>
            <a:pPr lvl="1"/>
            <a:r>
              <a:rPr lang="sk-SK" dirty="0" err="1" smtClean="0"/>
              <a:t>Libertariánsky</a:t>
            </a:r>
            <a:r>
              <a:rPr lang="sk-SK" dirty="0" smtClean="0"/>
              <a:t> paternalizmus</a:t>
            </a:r>
          </a:p>
          <a:p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  <p:pic>
        <p:nvPicPr>
          <p:cNvPr id="2054" name="Picture 6" descr="Image result for thaler nu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257674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238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Škola ako slobodné prostredie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Široké ihrisko (s jasnými hranicami)</a:t>
            </a:r>
          </a:p>
          <a:p>
            <a:r>
              <a:rPr lang="sk-SK" dirty="0" err="1" smtClean="0"/>
              <a:t>Thaler</a:t>
            </a:r>
            <a:r>
              <a:rPr lang="sk-SK" dirty="0" smtClean="0"/>
              <a:t>, </a:t>
            </a:r>
            <a:r>
              <a:rPr lang="sk-SK" dirty="0" err="1" smtClean="0"/>
              <a:t>Sunstein</a:t>
            </a:r>
            <a:r>
              <a:rPr lang="sk-SK" dirty="0" smtClean="0"/>
              <a:t>: </a:t>
            </a:r>
            <a:r>
              <a:rPr lang="sk-SK" dirty="0" err="1" smtClean="0"/>
              <a:t>Nudge</a:t>
            </a:r>
            <a:r>
              <a:rPr lang="sk-SK" dirty="0" smtClean="0"/>
              <a:t> – </a:t>
            </a:r>
            <a:r>
              <a:rPr lang="sk-SK" dirty="0" err="1" smtClean="0"/>
              <a:t>šťuchnutie</a:t>
            </a:r>
            <a:r>
              <a:rPr lang="sk-SK" dirty="0" smtClean="0"/>
              <a:t>, </a:t>
            </a:r>
            <a:r>
              <a:rPr lang="sk-SK" dirty="0" err="1" smtClean="0"/>
              <a:t>pošťuchovanie</a:t>
            </a:r>
            <a:endParaRPr lang="sk-SK" dirty="0" smtClean="0"/>
          </a:p>
          <a:p>
            <a:pPr lvl="1"/>
            <a:r>
              <a:rPr lang="sk-SK" dirty="0" err="1" smtClean="0"/>
              <a:t>Libertariánsky</a:t>
            </a:r>
            <a:r>
              <a:rPr lang="sk-SK" dirty="0" smtClean="0"/>
              <a:t> paternalizmus</a:t>
            </a:r>
          </a:p>
          <a:p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  <p:pic>
        <p:nvPicPr>
          <p:cNvPr id="2054" name="Picture 6" descr="Image result for thaler nu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257674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udge libertarian paternal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94" y="4077072"/>
            <a:ext cx="3836356" cy="256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990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Škola ako slobodné prostredie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Návyk a prostredie</a:t>
            </a:r>
          </a:p>
          <a:p>
            <a:pPr lvl="2"/>
            <a:r>
              <a:rPr lang="sk-SK" dirty="0"/>
              <a:t>„zasaď myšlienku, zožneš čin </a:t>
            </a:r>
          </a:p>
          <a:p>
            <a:pPr lvl="2"/>
            <a:r>
              <a:rPr lang="sk-SK" dirty="0"/>
              <a:t>zasaď čin, zožneš zvyk, </a:t>
            </a:r>
          </a:p>
          <a:p>
            <a:pPr lvl="2"/>
            <a:r>
              <a:rPr lang="sk-SK" dirty="0"/>
              <a:t>zasaď zvyk, zožneš charakter</a:t>
            </a:r>
          </a:p>
          <a:p>
            <a:pPr lvl="2"/>
            <a:r>
              <a:rPr lang="sk-SK" dirty="0"/>
              <a:t>zasaď charakter, zožneš osud“</a:t>
            </a:r>
          </a:p>
          <a:p>
            <a:endParaRPr lang="sk-SK" dirty="0"/>
          </a:p>
        </p:txBody>
      </p:sp>
      <p:pic>
        <p:nvPicPr>
          <p:cNvPr id="5" name="Picture 4" descr="Image result for libertarian patern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2"/>
          <a:stretch/>
        </p:blipFill>
        <p:spPr bwMode="auto">
          <a:xfrm>
            <a:off x="4716016" y="4007205"/>
            <a:ext cx="3672408" cy="27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62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Škola ako slobodné prostredie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Picture 4" descr="Image result for libertarian patern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2"/>
          <a:stretch/>
        </p:blipFill>
        <p:spPr bwMode="auto">
          <a:xfrm>
            <a:off x="4716016" y="4007205"/>
            <a:ext cx="3672408" cy="27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99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Škola ako slobodné prostredie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... Všetci môžeme byť ryby</a:t>
            </a:r>
            <a:endParaRPr lang="sk-SK" dirty="0"/>
          </a:p>
          <a:p>
            <a:endParaRPr lang="sk-SK" dirty="0"/>
          </a:p>
        </p:txBody>
      </p:sp>
      <p:pic>
        <p:nvPicPr>
          <p:cNvPr id="5" name="Picture 4" descr="Image result for libertarian patern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2"/>
          <a:stretch/>
        </p:blipFill>
        <p:spPr bwMode="auto">
          <a:xfrm>
            <a:off x="4716016" y="4007205"/>
            <a:ext cx="3672408" cy="27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8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... a o ďatelinke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err="1" smtClean="0"/>
              <a:t>Jetelíček</a:t>
            </a:r>
            <a:r>
              <a:rPr lang="sk-SK" b="1" dirty="0" smtClean="0"/>
              <a:t> 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dirty="0" err="1"/>
              <a:t>Jetelíčku</a:t>
            </a:r>
            <a:r>
              <a:rPr lang="sk-SK" dirty="0"/>
              <a:t> náš, </a:t>
            </a:r>
          </a:p>
          <a:p>
            <a:pPr marL="0" indent="0">
              <a:buNone/>
            </a:pPr>
            <a:r>
              <a:rPr lang="sk-SK" dirty="0" err="1"/>
              <a:t>pěknou</a:t>
            </a:r>
            <a:r>
              <a:rPr lang="sk-SK" dirty="0"/>
              <a:t> </a:t>
            </a:r>
            <a:r>
              <a:rPr lang="sk-SK" dirty="0" err="1"/>
              <a:t>vůni</a:t>
            </a:r>
            <a:r>
              <a:rPr lang="sk-SK" dirty="0"/>
              <a:t> máš. </a:t>
            </a:r>
          </a:p>
          <a:p>
            <a:pPr marL="0" indent="0">
              <a:buNone/>
            </a:pPr>
            <a:r>
              <a:rPr lang="sk-SK" dirty="0"/>
              <a:t>Na tom </a:t>
            </a:r>
            <a:r>
              <a:rPr lang="sk-SK" dirty="0" err="1"/>
              <a:t>našem</a:t>
            </a:r>
            <a:r>
              <a:rPr lang="sk-SK" dirty="0"/>
              <a:t> poli</a:t>
            </a:r>
          </a:p>
          <a:p>
            <a:pPr marL="0" indent="0">
              <a:buNone/>
            </a:pPr>
            <a:r>
              <a:rPr lang="sk-SK" dirty="0" err="1"/>
              <a:t>všecko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to </a:t>
            </a:r>
            <a:r>
              <a:rPr lang="sk-SK" dirty="0" err="1"/>
              <a:t>trolí</a:t>
            </a:r>
            <a:r>
              <a:rPr lang="sk-SK" dirty="0"/>
              <a:t>, </a:t>
            </a:r>
          </a:p>
          <a:p>
            <a:pPr marL="0" indent="0">
              <a:buNone/>
            </a:pPr>
            <a:r>
              <a:rPr lang="sk-SK" dirty="0"/>
              <a:t>ty </a:t>
            </a:r>
            <a:r>
              <a:rPr lang="sk-SK" dirty="0" err="1"/>
              <a:t>se</a:t>
            </a:r>
            <a:r>
              <a:rPr lang="sk-SK" dirty="0"/>
              <a:t> zelenáš.  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32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Škola ako slobodné prostredie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... Všetci môžeme byť ryby... </a:t>
            </a:r>
          </a:p>
          <a:p>
            <a:r>
              <a:rPr lang="sk-SK" dirty="0" smtClean="0"/>
              <a:t>... A myš môže ísť kedykoľvek na záchod</a:t>
            </a:r>
            <a:endParaRPr lang="sk-SK" dirty="0"/>
          </a:p>
          <a:p>
            <a:endParaRPr lang="sk-SK" dirty="0"/>
          </a:p>
        </p:txBody>
      </p:sp>
      <p:pic>
        <p:nvPicPr>
          <p:cNvPr id="5" name="Picture 4" descr="Image result for libertarian patern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2"/>
          <a:stretch/>
        </p:blipFill>
        <p:spPr bwMode="auto">
          <a:xfrm>
            <a:off x="4716016" y="4007205"/>
            <a:ext cx="3672408" cy="27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9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... a o ďatelinke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err="1"/>
              <a:t>Jetelíček</a:t>
            </a:r>
            <a:r>
              <a:rPr lang="sk-SK" b="1" dirty="0"/>
              <a:t>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err="1"/>
              <a:t>Jetelíčku</a:t>
            </a:r>
            <a:r>
              <a:rPr lang="sk-SK" dirty="0"/>
              <a:t> náš, </a:t>
            </a:r>
          </a:p>
          <a:p>
            <a:pPr marL="0" indent="0">
              <a:buNone/>
            </a:pPr>
            <a:r>
              <a:rPr lang="sk-SK" dirty="0" err="1"/>
              <a:t>pěknou</a:t>
            </a:r>
            <a:r>
              <a:rPr lang="sk-SK" dirty="0"/>
              <a:t> </a:t>
            </a:r>
            <a:r>
              <a:rPr lang="sk-SK" dirty="0" err="1"/>
              <a:t>vůni</a:t>
            </a:r>
            <a:r>
              <a:rPr lang="sk-SK" dirty="0"/>
              <a:t> máš. </a:t>
            </a:r>
          </a:p>
          <a:p>
            <a:pPr marL="0" indent="0">
              <a:buNone/>
            </a:pPr>
            <a:r>
              <a:rPr lang="sk-SK" dirty="0"/>
              <a:t>Na tom </a:t>
            </a:r>
            <a:r>
              <a:rPr lang="sk-SK" dirty="0" err="1"/>
              <a:t>našem</a:t>
            </a:r>
            <a:r>
              <a:rPr lang="sk-SK" dirty="0"/>
              <a:t> poli</a:t>
            </a:r>
          </a:p>
          <a:p>
            <a:pPr marL="0" indent="0">
              <a:buNone/>
            </a:pPr>
            <a:r>
              <a:rPr lang="sk-SK" dirty="0" err="1"/>
              <a:t>všecko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to </a:t>
            </a:r>
            <a:r>
              <a:rPr lang="sk-SK" dirty="0" err="1"/>
              <a:t>trolí</a:t>
            </a:r>
            <a:r>
              <a:rPr lang="sk-SK" dirty="0"/>
              <a:t>, </a:t>
            </a:r>
          </a:p>
          <a:p>
            <a:pPr marL="0" indent="0">
              <a:buNone/>
            </a:pPr>
            <a:r>
              <a:rPr lang="sk-SK" dirty="0"/>
              <a:t>ty </a:t>
            </a:r>
            <a:r>
              <a:rPr lang="sk-SK" dirty="0" err="1"/>
              <a:t>se</a:t>
            </a:r>
            <a:r>
              <a:rPr lang="sk-SK" dirty="0"/>
              <a:t> zelenáš.  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Ďatelinka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Ďatelinka naša...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0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... a o ďatelinke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err="1"/>
              <a:t>Jetelíček</a:t>
            </a:r>
            <a:r>
              <a:rPr lang="sk-SK" b="1" dirty="0"/>
              <a:t>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err="1" smtClean="0"/>
              <a:t>Jetelíčku</a:t>
            </a:r>
            <a:r>
              <a:rPr lang="sk-SK" dirty="0" smtClean="0"/>
              <a:t> náš, </a:t>
            </a:r>
            <a:endParaRPr lang="sk-SK" dirty="0"/>
          </a:p>
          <a:p>
            <a:pPr marL="0" indent="0">
              <a:buNone/>
            </a:pPr>
            <a:r>
              <a:rPr lang="sk-SK" dirty="0" err="1" smtClean="0"/>
              <a:t>pěknou</a:t>
            </a:r>
            <a:r>
              <a:rPr lang="sk-SK" dirty="0" smtClean="0"/>
              <a:t> </a:t>
            </a:r>
            <a:r>
              <a:rPr lang="sk-SK" dirty="0" err="1"/>
              <a:t>vůni</a:t>
            </a:r>
            <a:r>
              <a:rPr lang="sk-SK" dirty="0"/>
              <a:t> </a:t>
            </a:r>
            <a:r>
              <a:rPr lang="sk-SK" dirty="0" smtClean="0"/>
              <a:t>máš. 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Na tom </a:t>
            </a:r>
            <a:r>
              <a:rPr lang="sk-SK" dirty="0" err="1" smtClean="0"/>
              <a:t>našem</a:t>
            </a:r>
            <a:r>
              <a:rPr lang="sk-SK" dirty="0" smtClean="0"/>
              <a:t> </a:t>
            </a:r>
            <a:r>
              <a:rPr lang="sk-SK" dirty="0"/>
              <a:t>poli</a:t>
            </a:r>
          </a:p>
          <a:p>
            <a:pPr marL="0" indent="0">
              <a:buNone/>
            </a:pPr>
            <a:r>
              <a:rPr lang="sk-SK" dirty="0" err="1" smtClean="0"/>
              <a:t>všecko</a:t>
            </a:r>
            <a:r>
              <a:rPr lang="sk-SK" dirty="0" smtClean="0"/>
              <a:t> </a:t>
            </a:r>
            <a:r>
              <a:rPr lang="sk-SK" dirty="0" err="1" smtClean="0"/>
              <a:t>se</a:t>
            </a:r>
            <a:r>
              <a:rPr lang="sk-SK" dirty="0" smtClean="0"/>
              <a:t> to </a:t>
            </a:r>
            <a:r>
              <a:rPr lang="sk-SK" dirty="0" err="1" smtClean="0"/>
              <a:t>trolí</a:t>
            </a:r>
            <a:r>
              <a:rPr lang="sk-SK" dirty="0" smtClean="0"/>
              <a:t>, 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ty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smtClean="0"/>
              <a:t>zelenáš.  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Ďatelinka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Ďatelinka, kvietok náš</a:t>
            </a:r>
          </a:p>
          <a:p>
            <a:pPr marL="0" indent="0">
              <a:buNone/>
            </a:pPr>
            <a:r>
              <a:rPr lang="sk-SK" dirty="0"/>
              <a:t>p</a:t>
            </a:r>
            <a:r>
              <a:rPr lang="sk-SK" dirty="0" smtClean="0"/>
              <a:t>eknú, krásnu vôňu máš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... a o ďatelinke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err="1"/>
              <a:t>Jetelíček</a:t>
            </a:r>
            <a:r>
              <a:rPr lang="sk-SK" b="1" dirty="0"/>
              <a:t>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err="1" smtClean="0"/>
              <a:t>Jetelíčku</a:t>
            </a:r>
            <a:r>
              <a:rPr lang="sk-SK" dirty="0" smtClean="0"/>
              <a:t> náš, </a:t>
            </a:r>
            <a:endParaRPr lang="sk-SK" dirty="0"/>
          </a:p>
          <a:p>
            <a:pPr marL="0" indent="0">
              <a:buNone/>
            </a:pPr>
            <a:r>
              <a:rPr lang="sk-SK" dirty="0" err="1" smtClean="0"/>
              <a:t>pěknou</a:t>
            </a:r>
            <a:r>
              <a:rPr lang="sk-SK" dirty="0" smtClean="0"/>
              <a:t> </a:t>
            </a:r>
            <a:r>
              <a:rPr lang="sk-SK" dirty="0" err="1"/>
              <a:t>vůni</a:t>
            </a:r>
            <a:r>
              <a:rPr lang="sk-SK" dirty="0"/>
              <a:t> </a:t>
            </a:r>
            <a:r>
              <a:rPr lang="sk-SK" dirty="0" smtClean="0"/>
              <a:t>máš. 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Na tom </a:t>
            </a:r>
            <a:r>
              <a:rPr lang="sk-SK" dirty="0" err="1" smtClean="0"/>
              <a:t>našem</a:t>
            </a:r>
            <a:r>
              <a:rPr lang="sk-SK" dirty="0" smtClean="0"/>
              <a:t> </a:t>
            </a:r>
            <a:r>
              <a:rPr lang="sk-SK" dirty="0"/>
              <a:t>poli</a:t>
            </a:r>
          </a:p>
          <a:p>
            <a:pPr marL="0" indent="0">
              <a:buNone/>
            </a:pPr>
            <a:r>
              <a:rPr lang="sk-SK" dirty="0" err="1" smtClean="0"/>
              <a:t>všecko</a:t>
            </a:r>
            <a:r>
              <a:rPr lang="sk-SK" dirty="0" smtClean="0"/>
              <a:t> </a:t>
            </a:r>
            <a:r>
              <a:rPr lang="sk-SK" dirty="0" err="1" smtClean="0"/>
              <a:t>se</a:t>
            </a:r>
            <a:r>
              <a:rPr lang="sk-SK" dirty="0" smtClean="0"/>
              <a:t> to </a:t>
            </a:r>
            <a:r>
              <a:rPr lang="sk-SK" dirty="0" err="1" smtClean="0"/>
              <a:t>trolí</a:t>
            </a:r>
            <a:r>
              <a:rPr lang="sk-SK" dirty="0" smtClean="0"/>
              <a:t>, 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ty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smtClean="0"/>
              <a:t>zelenáš.  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Ďatelinka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Ďatelinka, kvietok náš, </a:t>
            </a:r>
          </a:p>
          <a:p>
            <a:pPr marL="0" indent="0">
              <a:buNone/>
            </a:pPr>
            <a:r>
              <a:rPr lang="sk-SK" dirty="0"/>
              <a:t>p</a:t>
            </a:r>
            <a:r>
              <a:rPr lang="sk-SK" dirty="0" smtClean="0"/>
              <a:t>eknú, krásnu vôňu máš</a:t>
            </a:r>
          </a:p>
          <a:p>
            <a:pPr marL="0" indent="0">
              <a:buNone/>
            </a:pPr>
            <a:r>
              <a:rPr lang="sk-SK" dirty="0" smtClean="0"/>
              <a:t>Na tom poli, kde sa robí, </a:t>
            </a:r>
          </a:p>
          <a:p>
            <a:pPr marL="0" indent="0">
              <a:buNone/>
            </a:pPr>
            <a:r>
              <a:rPr lang="sk-SK" dirty="0" smtClean="0"/>
              <a:t>kde sa všetko zrno drobí, </a:t>
            </a:r>
          </a:p>
          <a:p>
            <a:pPr marL="0" indent="0">
              <a:buNone/>
            </a:pPr>
            <a:r>
              <a:rPr lang="sk-SK" dirty="0" smtClean="0"/>
              <a:t>ty sa zelenáš.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213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 rybách...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Sme ryby alebo filé v kockách?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8 otázok pre BilGym / September 2016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8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 rybách ... a myšiach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Sme ryby alebo filé v kockách?</a:t>
            </a:r>
          </a:p>
          <a:p>
            <a:r>
              <a:rPr lang="sk-SK" dirty="0" smtClean="0"/>
              <a:t>A môže ísť myš na záchod? </a:t>
            </a:r>
          </a:p>
        </p:txBody>
      </p:sp>
    </p:spTree>
    <p:extLst>
      <p:ext uri="{BB962C8B-B14F-4D97-AF65-F5344CB8AC3E}">
        <p14:creationId xmlns:p14="http://schemas.microsoft.com/office/powerpoint/2010/main" val="41190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4372</TotalTime>
  <Words>890</Words>
  <Application>Microsoft Office PowerPoint</Application>
  <PresentationFormat>Prezentácia na obrazovke (4:3)</PresentationFormat>
  <Paragraphs>241</Paragraphs>
  <Slides>40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3" baseType="lpstr">
      <vt:lpstr>Arial</vt:lpstr>
      <vt:lpstr>Calibri</vt:lpstr>
      <vt:lpstr>Motív Office</vt:lpstr>
      <vt:lpstr>Sloboda  ako cesta k budovaniu zodpovednosti</vt:lpstr>
      <vt:lpstr>O rybách...</vt:lpstr>
      <vt:lpstr>... a o ďatelinke </vt:lpstr>
      <vt:lpstr>... a o ďatelinke</vt:lpstr>
      <vt:lpstr>... a o ďatelinke</vt:lpstr>
      <vt:lpstr>... a o ďatelinke</vt:lpstr>
      <vt:lpstr>... a o ďatelinke</vt:lpstr>
      <vt:lpstr>O rybách...</vt:lpstr>
      <vt:lpstr>O rybách ... a myšiach</vt:lpstr>
      <vt:lpstr>Škola ako prostredie</vt:lpstr>
      <vt:lpstr>Škola ako prostredie</vt:lpstr>
      <vt:lpstr>Škola ako prostredie</vt:lpstr>
      <vt:lpstr>Škola ako prostredie</vt:lpstr>
      <vt:lpstr>Škola ako slobodné prostredie: ovocie</vt:lpstr>
      <vt:lpstr>Škola ako slobodné prostredie: ovocie</vt:lpstr>
      <vt:lpstr>Škola ako slobodné prostredie: ovocie</vt:lpstr>
      <vt:lpstr>Škola ako slobodné prostredie: ovocie</vt:lpstr>
      <vt:lpstr>Škola ako slobodné prostredie: ovocie</vt:lpstr>
      <vt:lpstr>Škola ako slobodné prostredie: cesta</vt:lpstr>
      <vt:lpstr>Škola ako slobodné prostredie: cesta</vt:lpstr>
      <vt:lpstr>Škola ako slobodné prostredie: cesta</vt:lpstr>
      <vt:lpstr>Škola ako slobodné prostredie: cesta</vt:lpstr>
      <vt:lpstr>Škola ako slobodné prostredie: cesta</vt:lpstr>
      <vt:lpstr>Škola ako slobodné prostredie: cesta</vt:lpstr>
      <vt:lpstr>Škola ako slobodné prostredie: cesta</vt:lpstr>
      <vt:lpstr>Škola ako slobodné prostredie: cesta</vt:lpstr>
      <vt:lpstr>Škola ako slobodné prostredie: cesta</vt:lpstr>
      <vt:lpstr>Škola ako slobodné prostredie: cesta</vt:lpstr>
      <vt:lpstr>Škola ako slobodné prostredie</vt:lpstr>
      <vt:lpstr>Škola ako slobodné prostredie</vt:lpstr>
      <vt:lpstr>Škola ako slobodné prostredie</vt:lpstr>
      <vt:lpstr>Škola ako slobodné prostredie</vt:lpstr>
      <vt:lpstr>Škola ako slobodné prostredie</vt:lpstr>
      <vt:lpstr>Škola ako slobodné prostredie</vt:lpstr>
      <vt:lpstr>Škola ako slobodné prostredie</vt:lpstr>
      <vt:lpstr>Škola ako slobodné prostredie</vt:lpstr>
      <vt:lpstr>Škola ako slobodné prostredie</vt:lpstr>
      <vt:lpstr>Škola ako slobodné prostredie</vt:lpstr>
      <vt:lpstr>Škola ako slobodné prostredie</vt:lpstr>
      <vt:lpstr>Škola ako slobodné prostredie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Slavomíra Gazdíková</dc:creator>
  <cp:lastModifiedBy>Daniel Bútora</cp:lastModifiedBy>
  <cp:revision>71</cp:revision>
  <dcterms:created xsi:type="dcterms:W3CDTF">2016-06-02T12:15:26Z</dcterms:created>
  <dcterms:modified xsi:type="dcterms:W3CDTF">2017-05-26T06:43:20Z</dcterms:modified>
</cp:coreProperties>
</file>