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2" r:id="rId5"/>
    <p:sldId id="260" r:id="rId6"/>
    <p:sldId id="263" r:id="rId7"/>
    <p:sldId id="264" r:id="rId8"/>
    <p:sldId id="258" r:id="rId9"/>
    <p:sldId id="265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zivatel" initials="U" lastIdx="1" clrIdx="0">
    <p:extLst>
      <p:ext uri="{19B8F6BF-5375-455C-9EA6-DF929625EA0E}">
        <p15:presenceInfo xmlns:p15="http://schemas.microsoft.com/office/powerpoint/2012/main" userId="Uz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100" d="100"/>
          <a:sy n="100" d="100"/>
        </p:scale>
        <p:origin x="972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23T20:26:23.319" idx="1">
    <p:pos x="10" y="10"/>
    <p:text>Myslím, že aj toto číslo je optimistické. Viacerí možno nevyhodnotili niektoré prejavy ako extrémistické.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521-1D91-4046-BBEB-F46AC77090D9}" type="datetimeFigureOut">
              <a:rPr lang="sk-SK" smtClean="0"/>
              <a:t>24. 5. 2017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18F-6DC5-495A-A6C5-1B52144FE8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029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521-1D91-4046-BBEB-F46AC77090D9}" type="datetimeFigureOut">
              <a:rPr lang="sk-SK" smtClean="0"/>
              <a:t>24. 5. 2017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18F-6DC5-495A-A6C5-1B52144FE8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251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521-1D91-4046-BBEB-F46AC77090D9}" type="datetimeFigureOut">
              <a:rPr lang="sk-SK" smtClean="0"/>
              <a:t>24. 5. 2017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18F-6DC5-495A-A6C5-1B52144FE8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557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521-1D91-4046-BBEB-F46AC77090D9}" type="datetimeFigureOut">
              <a:rPr lang="sk-SK" smtClean="0"/>
              <a:t>24. 5. 2017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18F-6DC5-495A-A6C5-1B52144FE8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68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521-1D91-4046-BBEB-F46AC77090D9}" type="datetimeFigureOut">
              <a:rPr lang="sk-SK" smtClean="0"/>
              <a:t>24. 5. 2017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18F-6DC5-495A-A6C5-1B52144FE8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880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521-1D91-4046-BBEB-F46AC77090D9}" type="datetimeFigureOut">
              <a:rPr lang="sk-SK" smtClean="0"/>
              <a:t>24. 5. 2017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18F-6DC5-495A-A6C5-1B52144FE8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21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521-1D91-4046-BBEB-F46AC77090D9}" type="datetimeFigureOut">
              <a:rPr lang="sk-SK" smtClean="0"/>
              <a:t>24. 5. 2017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18F-6DC5-495A-A6C5-1B52144FE8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479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521-1D91-4046-BBEB-F46AC77090D9}" type="datetimeFigureOut">
              <a:rPr lang="sk-SK" smtClean="0"/>
              <a:t>24. 5. 2017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18F-6DC5-495A-A6C5-1B52144FE8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395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521-1D91-4046-BBEB-F46AC77090D9}" type="datetimeFigureOut">
              <a:rPr lang="sk-SK" smtClean="0"/>
              <a:t>24. 5. 2017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18F-6DC5-495A-A6C5-1B52144FE8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137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521-1D91-4046-BBEB-F46AC77090D9}" type="datetimeFigureOut">
              <a:rPr lang="sk-SK" smtClean="0"/>
              <a:t>24. 5. 2017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18F-6DC5-495A-A6C5-1B52144FE8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524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521-1D91-4046-BBEB-F46AC77090D9}" type="datetimeFigureOut">
              <a:rPr lang="sk-SK" smtClean="0"/>
              <a:t>24. 5. 2017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18F-6DC5-495A-A6C5-1B52144FE8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482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4521-1D91-4046-BBEB-F46AC77090D9}" type="datetimeFigureOut">
              <a:rPr lang="sk-SK" smtClean="0"/>
              <a:t>24. 5. 2017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618F-6DC5-495A-A6C5-1B52144FE8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75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6854" y="774915"/>
            <a:ext cx="9144000" cy="1216214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</a:rPr>
              <a:t>Nebyť na trati ľahostajných</a:t>
            </a:r>
            <a:endParaRPr lang="sk-SK" sz="54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6854" y="2284682"/>
            <a:ext cx="9144000" cy="165576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Zuzana Kohútová, Gymnázium Milana Rúfusa Žiar nad Hronom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01522" y="824248"/>
            <a:ext cx="992840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800" dirty="0"/>
              <a:t>Prieskum ukázal, že so symbolmi a s prejavmi extrémizmu sa v škole nestretlo</a:t>
            </a:r>
            <a:r>
              <a:rPr lang="sk-SK" sz="2800" dirty="0">
                <a:solidFill>
                  <a:srgbClr val="FF0000"/>
                </a:solidFill>
              </a:rPr>
              <a:t> iba 37</a:t>
            </a:r>
            <a:r>
              <a:rPr lang="sk-SK" sz="2800" dirty="0"/>
              <a:t> </a:t>
            </a:r>
            <a:r>
              <a:rPr lang="sk-SK" sz="2800" dirty="0" smtClean="0">
                <a:solidFill>
                  <a:srgbClr val="FF0000"/>
                </a:solidFill>
              </a:rPr>
              <a:t>percent žiakov </a:t>
            </a:r>
            <a:r>
              <a:rPr lang="sk-SK" sz="2800" dirty="0" smtClean="0">
                <a:solidFill>
                  <a:srgbClr val="FF0000"/>
                </a:solidFill>
              </a:rPr>
              <a:t>ZŠ</a:t>
            </a:r>
            <a:r>
              <a:rPr lang="sk-SK" sz="2800" dirty="0" smtClean="0"/>
              <a:t>, </a:t>
            </a:r>
            <a:r>
              <a:rPr lang="sk-SK" sz="2800" dirty="0">
                <a:solidFill>
                  <a:srgbClr val="FF0000"/>
                </a:solidFill>
              </a:rPr>
              <a:t>25 percent žiakov </a:t>
            </a:r>
            <a:r>
              <a:rPr lang="sk-SK" sz="2800" dirty="0" smtClean="0">
                <a:solidFill>
                  <a:srgbClr val="FF0000"/>
                </a:solidFill>
              </a:rPr>
              <a:t>gymnázií</a:t>
            </a:r>
            <a:br>
              <a:rPr lang="sk-SK" sz="2800" dirty="0" smtClean="0">
                <a:solidFill>
                  <a:srgbClr val="FF0000"/>
                </a:solidFill>
              </a:rPr>
            </a:br>
            <a:r>
              <a:rPr lang="sk-SK" sz="2800" dirty="0" smtClean="0"/>
              <a:t>a približne </a:t>
            </a:r>
            <a:r>
              <a:rPr lang="sk-SK" sz="2800" dirty="0">
                <a:solidFill>
                  <a:srgbClr val="FF0000"/>
                </a:solidFill>
              </a:rPr>
              <a:t>20 percent žiakov </a:t>
            </a:r>
            <a:r>
              <a:rPr lang="sk-SK" sz="2800" dirty="0" smtClean="0">
                <a:solidFill>
                  <a:srgbClr val="FF0000"/>
                </a:solidFill>
              </a:rPr>
              <a:t>SOŠ</a:t>
            </a:r>
            <a:r>
              <a:rPr lang="sk-SK" sz="2800" dirty="0" smtClean="0"/>
              <a:t>. „</a:t>
            </a:r>
            <a:r>
              <a:rPr lang="sk-SK" sz="2800" dirty="0"/>
              <a:t>Ostatní nejakú </a:t>
            </a:r>
            <a:r>
              <a:rPr lang="sk-SK" sz="2800" dirty="0" smtClean="0"/>
              <a:t>skúsenosť,</a:t>
            </a:r>
            <a:br>
              <a:rPr lang="sk-SK" sz="2800" dirty="0" smtClean="0"/>
            </a:br>
            <a:r>
              <a:rPr lang="sk-SK" sz="2800" dirty="0" smtClean="0"/>
              <a:t>či </a:t>
            </a:r>
            <a:r>
              <a:rPr lang="sk-SK" sz="2800" dirty="0"/>
              <a:t>už častú, alebo zriedkavú, mali. </a:t>
            </a:r>
            <a:r>
              <a:rPr lang="sk-SK" sz="2800" dirty="0" smtClean="0"/>
              <a:t>(</a:t>
            </a:r>
            <a:r>
              <a:rPr lang="sk-SK" sz="2800" dirty="0"/>
              <a:t>PaedDr. Viera </a:t>
            </a:r>
            <a:r>
              <a:rPr lang="sk-SK" sz="2800" b="1" dirty="0" err="1" smtClean="0"/>
              <a:t>Kalmárová</a:t>
            </a:r>
            <a:r>
              <a:rPr lang="sk-SK" sz="2800" dirty="0" smtClean="0"/>
              <a:t>, 2016)</a:t>
            </a:r>
          </a:p>
          <a:p>
            <a:pPr algn="just"/>
            <a:r>
              <a:rPr lang="sk-SK" sz="2800" dirty="0" smtClean="0">
                <a:solidFill>
                  <a:srgbClr val="FF0000"/>
                </a:solidFill>
              </a:rPr>
              <a:t>Nie je číslo vyššie?</a:t>
            </a:r>
          </a:p>
          <a:p>
            <a:pPr algn="just"/>
            <a:endParaRPr lang="sk-SK" sz="3200" dirty="0" smtClean="0"/>
          </a:p>
          <a:p>
            <a:pPr algn="just"/>
            <a:r>
              <a:rPr lang="sk-SK" sz="2800" dirty="0" smtClean="0"/>
              <a:t>PREČO?</a:t>
            </a:r>
          </a:p>
          <a:p>
            <a:pPr marL="457200" indent="-4572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túžba </a:t>
            </a:r>
            <a:r>
              <a:rPr lang="sk-SK" sz="2800" dirty="0"/>
              <a:t>niekam patriť, </a:t>
            </a:r>
            <a:endParaRPr lang="sk-SK" sz="2800" dirty="0" smtClean="0"/>
          </a:p>
          <a:p>
            <a:pPr marL="457200" indent="-4572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pocit </a:t>
            </a:r>
            <a:r>
              <a:rPr lang="sk-SK" sz="2800" dirty="0"/>
              <a:t>osamelosti a </a:t>
            </a:r>
            <a:r>
              <a:rPr lang="sk-SK" sz="2800" dirty="0" err="1"/>
              <a:t>vykorenenosti</a:t>
            </a:r>
            <a:r>
              <a:rPr lang="sk-SK" sz="2800" dirty="0"/>
              <a:t>, </a:t>
            </a:r>
            <a:endParaRPr lang="sk-SK" sz="2800" dirty="0" smtClean="0"/>
          </a:p>
          <a:p>
            <a:pPr marL="457200" indent="-4572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2800" dirty="0"/>
              <a:t>s</a:t>
            </a:r>
            <a:r>
              <a:rPr lang="sk-SK" sz="2800" dirty="0" smtClean="0"/>
              <a:t>naha získať </a:t>
            </a:r>
            <a:r>
              <a:rPr lang="sk-SK" sz="2800" dirty="0"/>
              <a:t>obdiv a </a:t>
            </a:r>
            <a:r>
              <a:rPr lang="sk-SK" sz="2800" dirty="0" smtClean="0"/>
              <a:t>rešpekt</a:t>
            </a:r>
          </a:p>
          <a:p>
            <a:pPr marL="457200" indent="-4572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málo pozitívneho hodnotenia</a:t>
            </a:r>
          </a:p>
          <a:p>
            <a:pPr marL="457200" indent="-4572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hľadanie </a:t>
            </a:r>
            <a:r>
              <a:rPr lang="sk-SK" sz="2800" dirty="0"/>
              <a:t>náhrady za nefungujúcu rodinu. 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2952" y="2637955"/>
            <a:ext cx="4595653" cy="38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6" y="4241101"/>
            <a:ext cx="4011967" cy="2474046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3" name="BlokTextu 2"/>
          <p:cNvSpPr txBox="1"/>
          <p:nvPr/>
        </p:nvSpPr>
        <p:spPr>
          <a:xfrm>
            <a:off x="619932" y="728419"/>
            <a:ext cx="111122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3200" dirty="0"/>
              <a:t>Mlčiaca väčšina. Anonymná skupina, s ktorou sa denno-denne stretávame. Migračná kríza? Voľby? Extrémizmus? </a:t>
            </a:r>
            <a:endParaRPr lang="sk-SK" sz="3200" dirty="0" smtClean="0"/>
          </a:p>
          <a:p>
            <a:pPr algn="just"/>
            <a:r>
              <a:rPr lang="sk-SK" sz="3200" dirty="0" smtClean="0"/>
              <a:t>Sú </a:t>
            </a:r>
            <a:r>
              <a:rPr lang="sk-SK" sz="3200" dirty="0"/>
              <a:t>ticho a čakajú, čo sa stane. </a:t>
            </a:r>
            <a:r>
              <a:rPr lang="sk-SK" sz="3200" dirty="0" smtClean="0"/>
              <a:t>Ako zareagujú druhí. </a:t>
            </a:r>
            <a:r>
              <a:rPr lang="sk-SK" sz="3200" dirty="0" smtClean="0"/>
              <a:t>Čo </a:t>
            </a:r>
            <a:r>
              <a:rPr lang="sk-SK" sz="3200" dirty="0" smtClean="0"/>
              <a:t>urobia. Necítia </a:t>
            </a:r>
            <a:r>
              <a:rPr lang="sk-SK" sz="3200" dirty="0"/>
              <a:t>sa vinní. Ľudia sú už raz takí. Aj ja často prepínam televízor, keď sa na mňa valia </a:t>
            </a:r>
            <a:r>
              <a:rPr lang="sk-SK" sz="3200" dirty="0" smtClean="0"/>
              <a:t>zlé </a:t>
            </a:r>
            <a:r>
              <a:rPr lang="sk-SK" sz="3200" dirty="0"/>
              <a:t>správy. Jednoducho radi zatvárame oči a navrávame si, že TOTO sa nás netýka. Lenže </a:t>
            </a:r>
            <a:r>
              <a:rPr lang="sk-SK" sz="3200" dirty="0" smtClean="0"/>
              <a:t>práve </a:t>
            </a:r>
            <a:r>
              <a:rPr lang="sk-SK" sz="3200" dirty="0"/>
              <a:t>v takej situácii zlí nemlčia, konajú. Stvoria netvora. </a:t>
            </a:r>
            <a:endParaRPr lang="sk-SK" sz="3200" dirty="0" smtClean="0"/>
          </a:p>
          <a:p>
            <a:pPr algn="r"/>
            <a:r>
              <a:rPr lang="sk-SK" sz="3200" dirty="0" smtClean="0">
                <a:solidFill>
                  <a:srgbClr val="FF0000"/>
                </a:solidFill>
              </a:rPr>
              <a:t>A čím viac ľudí mlčí, tým je netvor silnejší.</a:t>
            </a:r>
          </a:p>
          <a:p>
            <a:pPr algn="just"/>
            <a:endParaRPr lang="sk-SK" sz="3200" dirty="0"/>
          </a:p>
        </p:txBody>
      </p:sp>
      <p:sp>
        <p:nvSpPr>
          <p:cNvPr id="5" name="BlokTextu 4"/>
          <p:cNvSpPr txBox="1"/>
          <p:nvPr/>
        </p:nvSpPr>
        <p:spPr>
          <a:xfrm>
            <a:off x="8012624" y="5288606"/>
            <a:ext cx="3719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Zuzana </a:t>
            </a:r>
            <a:r>
              <a:rPr lang="sk-SK" sz="3200" dirty="0" err="1" smtClean="0"/>
              <a:t>Hešková</a:t>
            </a:r>
            <a:r>
              <a:rPr lang="sk-SK" sz="3200" dirty="0" smtClean="0"/>
              <a:t>, 3.A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5029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734577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Sloboda názoru žiaka...</a:t>
            </a:r>
            <a:br>
              <a:rPr lang="sk-SK" sz="3600" b="1" dirty="0" smtClean="0">
                <a:solidFill>
                  <a:srgbClr val="FF0000"/>
                </a:solidFill>
              </a:rPr>
            </a:br>
            <a:r>
              <a:rPr lang="sk-SK" sz="3600" b="1" dirty="0" smtClean="0">
                <a:solidFill>
                  <a:srgbClr val="FF0000"/>
                </a:solidFill>
              </a:rPr>
              <a:t>pokiaľ až?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056068" y="1690688"/>
            <a:ext cx="5782614" cy="468301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dirty="0" smtClean="0"/>
              <a:t>Možnosť robiť chyby.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dirty="0" smtClean="0"/>
              <a:t>Priestor byť vypočutý.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dirty="0" smtClean="0"/>
              <a:t>Čas na formovanie názorov.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dirty="0" smtClean="0"/>
              <a:t>Vytváranie názorových </a:t>
            </a:r>
            <a:r>
              <a:rPr lang="sk-SK" dirty="0" smtClean="0"/>
              <a:t>škál</a:t>
            </a:r>
            <a:br>
              <a:rPr lang="sk-SK" dirty="0" smtClean="0"/>
            </a:br>
            <a:r>
              <a:rPr lang="sk-SK" dirty="0" smtClean="0"/>
              <a:t>– hry </a:t>
            </a:r>
            <a:r>
              <a:rPr lang="sk-SK" dirty="0" smtClean="0"/>
              <a:t>typu parkovisko.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dirty="0" err="1" smtClean="0"/>
              <a:t>Barry</a:t>
            </a:r>
            <a:r>
              <a:rPr lang="sk-SK" dirty="0" smtClean="0"/>
              <a:t> van </a:t>
            </a:r>
            <a:r>
              <a:rPr lang="sk-SK" dirty="0" err="1" smtClean="0"/>
              <a:t>Driel</a:t>
            </a:r>
            <a:r>
              <a:rPr lang="sk-SK" dirty="0" smtClean="0"/>
              <a:t> metodiky.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dirty="0" smtClean="0"/>
              <a:t>Nie kampaň, nie hotové riešenia.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dirty="0" smtClean="0"/>
              <a:t>Dilema „voľnej výchovy“.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dirty="0" smtClean="0"/>
              <a:t>Vedieť vytvoriť rámec akceptácie.</a:t>
            </a:r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90645" y="740839"/>
            <a:ext cx="3747352" cy="56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800" b="1" dirty="0" smtClean="0">
                <a:solidFill>
                  <a:srgbClr val="FF0000"/>
                </a:solidFill>
              </a:rPr>
              <a:t>Maja </a:t>
            </a:r>
            <a:r>
              <a:rPr lang="sk-SK" sz="3800" b="1" dirty="0" smtClean="0">
                <a:solidFill>
                  <a:srgbClr val="FF0000"/>
                </a:solidFill>
              </a:rPr>
              <a:t>NENADOVIĆ </a:t>
            </a:r>
            <a:r>
              <a:rPr lang="sk-SK" sz="3800" b="1" dirty="0" smtClean="0"/>
              <a:t>-</a:t>
            </a:r>
            <a:r>
              <a:rPr lang="sk-SK" sz="3800" b="1" dirty="0" smtClean="0">
                <a:solidFill>
                  <a:srgbClr val="FF0000"/>
                </a:solidFill>
              </a:rPr>
              <a:t> </a:t>
            </a:r>
            <a:r>
              <a:rPr lang="sk-SK" sz="3800" dirty="0" smtClean="0"/>
              <a:t>5 krokov ako hovoriť s „rasistom“</a:t>
            </a:r>
            <a:br>
              <a:rPr lang="sk-SK" sz="3800" dirty="0" smtClean="0"/>
            </a:br>
            <a:endParaRPr lang="sk-SK" sz="3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429555"/>
            <a:ext cx="10515600" cy="1210614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sk-SK" dirty="0" smtClean="0"/>
              <a:t>Rasista v </a:t>
            </a:r>
            <a:r>
              <a:rPr lang="sk-SK" dirty="0" smtClean="0"/>
              <a:t>úvodzovkách – pretože nálepkovanie </a:t>
            </a:r>
            <a:r>
              <a:rPr lang="sk-SK" dirty="0" smtClean="0"/>
              <a:t>škodí, je to len pracovný názor pre metódu, čo sa môže použiť pri debate s človekom, ktorého názory sú diametrálne odlišné...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384998" y="2883907"/>
            <a:ext cx="5422004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Akronym </a:t>
            </a:r>
            <a:r>
              <a:rPr lang="sk-SK" sz="2800" b="1" dirty="0" smtClean="0"/>
              <a:t>PLEASE</a:t>
            </a:r>
          </a:p>
          <a:p>
            <a:endParaRPr lang="sk-SK" sz="2800" dirty="0"/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2800" b="1" dirty="0" err="1">
                <a:solidFill>
                  <a:srgbClr val="FF0000"/>
                </a:solidFill>
              </a:rPr>
              <a:t>P</a:t>
            </a:r>
            <a:r>
              <a:rPr lang="sk-SK" sz="2800" dirty="0" err="1"/>
              <a:t>ause</a:t>
            </a:r>
            <a:endParaRPr lang="sk-SK" sz="2800" dirty="0"/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2800" b="1" dirty="0" err="1">
                <a:solidFill>
                  <a:srgbClr val="FF0000"/>
                </a:solidFill>
              </a:rPr>
              <a:t>L</a:t>
            </a:r>
            <a:r>
              <a:rPr lang="sk-SK" sz="2800" dirty="0" err="1"/>
              <a:t>isten</a:t>
            </a:r>
            <a:endParaRPr lang="sk-SK" sz="2800" dirty="0"/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2800" b="1" dirty="0" err="1">
                <a:solidFill>
                  <a:srgbClr val="FF0000"/>
                </a:solidFill>
              </a:rPr>
              <a:t>E</a:t>
            </a:r>
            <a:r>
              <a:rPr lang="sk-SK" sz="2800" dirty="0" err="1"/>
              <a:t>mpathy</a:t>
            </a:r>
            <a:endParaRPr lang="sk-SK" sz="2800" dirty="0"/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2800" b="1" dirty="0" err="1">
                <a:solidFill>
                  <a:srgbClr val="FF0000"/>
                </a:solidFill>
              </a:rPr>
              <a:t>A</a:t>
            </a:r>
            <a:r>
              <a:rPr lang="sk-SK" sz="2800" dirty="0" err="1"/>
              <a:t>nalyze</a:t>
            </a:r>
            <a:endParaRPr lang="sk-SK" sz="2800" dirty="0"/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2800" b="1" dirty="0" err="1">
                <a:solidFill>
                  <a:srgbClr val="FF0000"/>
                </a:solidFill>
              </a:rPr>
              <a:t>S</a:t>
            </a:r>
            <a:r>
              <a:rPr lang="sk-SK" sz="2800" dirty="0" err="1"/>
              <a:t>tands</a:t>
            </a:r>
            <a:r>
              <a:rPr lang="sk-SK" sz="2800" dirty="0"/>
              <a:t> </a:t>
            </a:r>
            <a:r>
              <a:rPr lang="sk-SK" sz="2800" dirty="0" err="1"/>
              <a:t>for</a:t>
            </a:r>
            <a:r>
              <a:rPr lang="sk-SK" sz="2800" dirty="0"/>
              <a:t> </a:t>
            </a:r>
            <a:r>
              <a:rPr lang="sk-SK" sz="2800" dirty="0" err="1"/>
              <a:t>speak</a:t>
            </a:r>
            <a:endParaRPr lang="sk-SK" sz="2800" dirty="0"/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rgbClr val="FF0000"/>
                </a:solidFill>
              </a:rPr>
              <a:t>E</a:t>
            </a:r>
            <a:r>
              <a:rPr lang="sk-SK" sz="2800" dirty="0"/>
              <a:t>nd, </a:t>
            </a:r>
            <a:r>
              <a:rPr lang="sk-SK" sz="2800" dirty="0" err="1"/>
              <a:t>expectations</a:t>
            </a:r>
            <a:r>
              <a:rPr lang="sk-SK" sz="2800" dirty="0"/>
              <a:t> of </a:t>
            </a:r>
            <a:r>
              <a:rPr lang="sk-SK" sz="2800" dirty="0" err="1"/>
              <a:t>this</a:t>
            </a:r>
            <a:r>
              <a:rPr lang="sk-SK" sz="2800" dirty="0"/>
              <a:t> </a:t>
            </a:r>
            <a:r>
              <a:rPr lang="sk-SK" sz="2800" dirty="0" err="1"/>
              <a:t>process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8468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Aké možnosti má učiteľ?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915025" cy="482282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400"/>
              </a:spcAft>
            </a:pPr>
            <a:r>
              <a:rPr lang="sk-SK" dirty="0" smtClean="0">
                <a:solidFill>
                  <a:srgbClr val="FF0000"/>
                </a:solidFill>
              </a:rPr>
              <a:t>Systém nám nedáva šancu. Naozaj?</a:t>
            </a:r>
          </a:p>
          <a:p>
            <a:pPr>
              <a:spcAft>
                <a:spcPts val="400"/>
              </a:spcAft>
            </a:pPr>
            <a:r>
              <a:rPr lang="sk-SK" dirty="0" smtClean="0"/>
              <a:t>Sloboda voľby priorít</a:t>
            </a:r>
          </a:p>
          <a:p>
            <a:pPr>
              <a:spcAft>
                <a:spcPts val="400"/>
              </a:spcAft>
            </a:pPr>
            <a:r>
              <a:rPr lang="sk-SK" dirty="0" smtClean="0"/>
              <a:t>Sloboda voľby metód.</a:t>
            </a:r>
          </a:p>
          <a:p>
            <a:pPr>
              <a:spcAft>
                <a:spcPts val="400"/>
              </a:spcAft>
            </a:pPr>
            <a:r>
              <a:rPr lang="sk-SK" dirty="0" smtClean="0"/>
              <a:t>Sloboda ísť do hĺbky preberanej témy.</a:t>
            </a:r>
          </a:p>
          <a:p>
            <a:pPr>
              <a:spcAft>
                <a:spcPts val="400"/>
              </a:spcAft>
            </a:pPr>
            <a:r>
              <a:rPr lang="sk-SK" dirty="0" smtClean="0"/>
              <a:t>Osobne – sloboda </a:t>
            </a:r>
            <a:r>
              <a:rPr lang="sk-SK" dirty="0" smtClean="0"/>
              <a:t>meniť </a:t>
            </a:r>
            <a:r>
              <a:rPr lang="sk-SK" dirty="0" smtClean="0"/>
              <a:t>TVVP</a:t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 smtClean="0"/>
              <a:t>priebehu roka.</a:t>
            </a:r>
          </a:p>
          <a:p>
            <a:pPr>
              <a:spcAft>
                <a:spcPts val="400"/>
              </a:spcAft>
            </a:pPr>
            <a:r>
              <a:rPr lang="sk-SK" dirty="0" smtClean="0"/>
              <a:t>Využiť príležitosť reagovať ad hoc.</a:t>
            </a:r>
          </a:p>
          <a:p>
            <a:pPr>
              <a:spcAft>
                <a:spcPts val="400"/>
              </a:spcAft>
            </a:pPr>
            <a:r>
              <a:rPr lang="sk-SK" dirty="0"/>
              <a:t>N</a:t>
            </a:r>
            <a:r>
              <a:rPr lang="sk-SK" dirty="0" smtClean="0"/>
              <a:t>utnosť byť čitateľný, mať konzistentný postoj.</a:t>
            </a:r>
          </a:p>
          <a:p>
            <a:pPr>
              <a:spcAft>
                <a:spcPts val="400"/>
              </a:spcAft>
            </a:pPr>
            <a:r>
              <a:rPr lang="sk-SK" dirty="0" smtClean="0"/>
              <a:t>Mám prezentovať aj vlastný názor? </a:t>
            </a:r>
            <a:r>
              <a:rPr lang="sk-SK" dirty="0" smtClean="0">
                <a:solidFill>
                  <a:srgbClr val="FF0000"/>
                </a:solidFill>
              </a:rPr>
              <a:t>PLEASE</a:t>
            </a:r>
            <a:r>
              <a:rPr lang="sk-SK" dirty="0" smtClean="0"/>
              <a:t>.</a:t>
            </a:r>
            <a:endParaRPr lang="sk-SK" dirty="0" smtClean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7864" y="640768"/>
            <a:ext cx="4541757" cy="576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4137" y="362753"/>
            <a:ext cx="7523747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Čo chcem naučiť? </a:t>
            </a:r>
            <a:br>
              <a:rPr lang="sk-SK" sz="3600" b="1" dirty="0" smtClean="0">
                <a:solidFill>
                  <a:srgbClr val="FF0000"/>
                </a:solidFill>
              </a:rPr>
            </a:br>
            <a:r>
              <a:rPr lang="sk-SK" sz="3600" b="1" dirty="0" smtClean="0">
                <a:solidFill>
                  <a:srgbClr val="FF0000"/>
                </a:solidFill>
              </a:rPr>
              <a:t>Je to ešte dejepis?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67517" y="1836761"/>
            <a:ext cx="6413679" cy="4351338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/>
              <a:t>Zaujímať sa o spoločnosť.</a:t>
            </a:r>
          </a:p>
          <a:p>
            <a:pPr algn="just"/>
            <a:r>
              <a:rPr lang="sk-SK" dirty="0" smtClean="0"/>
              <a:t>Hľadať, zbierať, triediť informácie.</a:t>
            </a:r>
          </a:p>
          <a:p>
            <a:pPr algn="just"/>
            <a:r>
              <a:rPr lang="sk-SK" dirty="0" smtClean="0"/>
              <a:t>Analyzovať, premýšľať, overovať tvrdenia.</a:t>
            </a:r>
          </a:p>
          <a:p>
            <a:pPr algn="just"/>
            <a:r>
              <a:rPr lang="sk-SK" dirty="0" smtClean="0"/>
              <a:t>Cítiť paralely minulosti a dneška.</a:t>
            </a:r>
          </a:p>
          <a:p>
            <a:pPr algn="just"/>
            <a:r>
              <a:rPr lang="sk-SK" dirty="0" smtClean="0"/>
              <a:t>Zaujať postoj, obhájiť ho.</a:t>
            </a:r>
          </a:p>
          <a:p>
            <a:pPr algn="just"/>
            <a:r>
              <a:rPr lang="sk-SK" dirty="0" smtClean="0"/>
              <a:t>Reagovať. </a:t>
            </a:r>
          </a:p>
          <a:p>
            <a:pPr marL="0" indent="0" algn="just">
              <a:buNone/>
            </a:pPr>
            <a:endParaRPr lang="sk-SK" dirty="0" smtClean="0"/>
          </a:p>
          <a:p>
            <a:pPr marL="0" indent="0" algn="just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Vám, čo máte v erbe heslo „nehas, čo ťa nepáli“ vravím: ste na strane podpaľača. (Ján </a:t>
            </a:r>
            <a:r>
              <a:rPr lang="sk-SK" sz="2400" dirty="0" err="1" smtClean="0">
                <a:solidFill>
                  <a:srgbClr val="FF0000"/>
                </a:solidFill>
              </a:rPr>
              <a:t>Priesol</a:t>
            </a:r>
            <a:r>
              <a:rPr lang="sk-SK" sz="24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74" y="602902"/>
            <a:ext cx="4695369" cy="4857739"/>
          </a:xfrm>
        </p:spPr>
      </p:pic>
    </p:spTree>
    <p:extLst>
      <p:ext uri="{BB962C8B-B14F-4D97-AF65-F5344CB8AC3E}">
        <p14:creationId xmlns:p14="http://schemas.microsoft.com/office/powerpoint/2010/main" val="16673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495945" y="523743"/>
            <a:ext cx="110959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800" dirty="0"/>
              <a:t>Ide o strach? Fóbiu? Alebo je to len stádovosť – potreba ísť s prúdom? Sám pozorujem, že ak niekto začne osočovať iného, pridajú sa k nemu ďalší. Preto sa </a:t>
            </a:r>
            <a:r>
              <a:rPr lang="sk-SK" sz="2800" dirty="0" smtClean="0"/>
              <a:t>mnohí, ak ide o nich samých, snažia </a:t>
            </a:r>
            <a:r>
              <a:rPr lang="sk-SK" sz="2800" dirty="0"/>
              <a:t>vyhýbať nálepkám. Máme z nich taký strach, že ich dokonca radšej lepíme na iných, aby sme </a:t>
            </a:r>
            <a:r>
              <a:rPr lang="sk-SK" sz="2800" dirty="0" smtClean="0"/>
              <a:t>od seba odpútali </a:t>
            </a:r>
            <a:r>
              <a:rPr lang="sk-SK" sz="2800" dirty="0"/>
              <a:t>pozornosť! Sám nezriedka vidím </a:t>
            </a:r>
            <a:r>
              <a:rPr lang="sk-SK" sz="2800" dirty="0" smtClean="0"/>
              <a:t>u nás v škole </a:t>
            </a:r>
            <a:r>
              <a:rPr lang="sk-SK" sz="2800" dirty="0" err="1"/>
              <a:t>homofóbne</a:t>
            </a:r>
            <a:r>
              <a:rPr lang="sk-SK" sz="2800" dirty="0"/>
              <a:t> postoje. </a:t>
            </a:r>
            <a:r>
              <a:rPr lang="sk-SK" sz="2800" dirty="0" smtClean="0"/>
              <a:t>Antisemitské </a:t>
            </a:r>
            <a:r>
              <a:rPr lang="sk-SK" sz="2800" dirty="0"/>
              <a:t>postoje. </a:t>
            </a:r>
            <a:r>
              <a:rPr lang="sk-SK" sz="2800" dirty="0" err="1"/>
              <a:t>Protirómske</a:t>
            </a:r>
            <a:r>
              <a:rPr lang="sk-SK" sz="2800" dirty="0"/>
              <a:t> narážky. </a:t>
            </a:r>
            <a:r>
              <a:rPr lang="sk-SK" sz="2800" dirty="0" smtClean="0"/>
              <a:t>Všetko generalizované </a:t>
            </a:r>
            <a:r>
              <a:rPr lang="sk-SK" sz="2800" dirty="0"/>
              <a:t>a </a:t>
            </a:r>
            <a:r>
              <a:rPr lang="sk-SK" sz="2800" dirty="0" smtClean="0"/>
              <a:t>„</a:t>
            </a:r>
            <a:r>
              <a:rPr lang="sk-SK" sz="2800" dirty="0" smtClean="0"/>
              <a:t>na- servírované</a:t>
            </a:r>
            <a:r>
              <a:rPr lang="sk-SK" sz="2800" dirty="0"/>
              <a:t>“ s </a:t>
            </a:r>
            <a:r>
              <a:rPr lang="sk-SK" sz="2800" dirty="0" smtClean="0"/>
              <a:t>pevnosťou </a:t>
            </a:r>
            <a:r>
              <a:rPr lang="sk-SK" sz="2800" dirty="0"/>
              <a:t>pravdy. 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5810250" y="3632286"/>
            <a:ext cx="5945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800" dirty="0" smtClean="0"/>
              <a:t>...Prvý </a:t>
            </a:r>
            <a:r>
              <a:rPr lang="sk-SK" sz="2800" dirty="0"/>
              <a:t>krok akceptácie </a:t>
            </a:r>
            <a:r>
              <a:rPr lang="sk-SK" sz="2800" dirty="0" smtClean="0"/>
              <a:t>začína </a:t>
            </a:r>
            <a:r>
              <a:rPr lang="sk-SK" sz="2800" dirty="0"/>
              <a:t>v našom vnútri. Je to cesta dlhá, namáhavá; no na jej konci si </a:t>
            </a:r>
            <a:r>
              <a:rPr lang="sk-SK" sz="2800" dirty="0" smtClean="0"/>
              <a:t>pútnik </a:t>
            </a:r>
            <a:r>
              <a:rPr lang="sk-SK" sz="2800" dirty="0"/>
              <a:t>uvedomí jednu vec – </a:t>
            </a:r>
            <a:r>
              <a:rPr lang="sk-SK" sz="2800" dirty="0">
                <a:solidFill>
                  <a:srgbClr val="FF0000"/>
                </a:solidFill>
              </a:rPr>
              <a:t>VŠETCI sa rodíme s jedinou </a:t>
            </a:r>
            <a:r>
              <a:rPr lang="sk-SK" sz="2800" dirty="0" smtClean="0">
                <a:solidFill>
                  <a:srgbClr val="FF0000"/>
                </a:solidFill>
              </a:rPr>
              <a:t>nálepkou a tá </a:t>
            </a:r>
            <a:r>
              <a:rPr lang="sk-SK" sz="2800" dirty="0">
                <a:solidFill>
                  <a:srgbClr val="FF0000"/>
                </a:solidFill>
              </a:rPr>
              <a:t>nám ostáva </a:t>
            </a:r>
            <a:r>
              <a:rPr lang="sk-SK" sz="2800" dirty="0" smtClean="0">
                <a:solidFill>
                  <a:srgbClr val="FF0000"/>
                </a:solidFill>
              </a:rPr>
              <a:t>po celý </a:t>
            </a:r>
            <a:r>
              <a:rPr lang="sk-SK" sz="2800" dirty="0">
                <a:solidFill>
                  <a:srgbClr val="FF0000"/>
                </a:solidFill>
              </a:rPr>
              <a:t>život. </a:t>
            </a:r>
            <a:r>
              <a:rPr lang="sk-SK" sz="2800" dirty="0" smtClean="0">
                <a:solidFill>
                  <a:srgbClr val="FF0000"/>
                </a:solidFill>
              </a:rPr>
              <a:t>S </a:t>
            </a:r>
            <a:r>
              <a:rPr lang="sk-SK" sz="2800" dirty="0" err="1" smtClean="0">
                <a:solidFill>
                  <a:srgbClr val="FF0000"/>
                </a:solidFill>
              </a:rPr>
              <a:t>nálep</a:t>
            </a:r>
            <a:r>
              <a:rPr lang="sk-SK" sz="2800" dirty="0" smtClean="0">
                <a:solidFill>
                  <a:srgbClr val="FF0000"/>
                </a:solidFill>
              </a:rPr>
              <a:t>-kou </a:t>
            </a:r>
            <a:r>
              <a:rPr lang="sk-SK" sz="2800" b="1" dirty="0" smtClean="0">
                <a:solidFill>
                  <a:srgbClr val="FF0000"/>
                </a:solidFill>
              </a:rPr>
              <a:t>ČLOVEK</a:t>
            </a:r>
            <a:r>
              <a:rPr lang="sk-SK" sz="2800" b="1" dirty="0">
                <a:solidFill>
                  <a:srgbClr val="FF0000"/>
                </a:solidFill>
              </a:rPr>
              <a:t>. 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435021" y="6075335"/>
            <a:ext cx="3320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Dominik Schmidt, 3.A</a:t>
            </a:r>
            <a:endParaRPr lang="sk-SK" sz="28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8" y="3807730"/>
            <a:ext cx="43815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7620000" cy="68580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970973"/>
            <a:ext cx="9144000" cy="1655762"/>
          </a:xfrm>
        </p:spPr>
        <p:txBody>
          <a:bodyPr>
            <a:normAutofit/>
          </a:bodyPr>
          <a:lstStyle/>
          <a:p>
            <a:r>
              <a:rPr lang="sk-SK" sz="6600" b="1" dirty="0" smtClean="0">
                <a:solidFill>
                  <a:srgbClr val="FF0000"/>
                </a:solidFill>
              </a:rPr>
              <a:t>Ďakujem za pozornosť</a:t>
            </a:r>
            <a:endParaRPr lang="sk-SK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217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Nebyť na trati ľahostajných</vt:lpstr>
      <vt:lpstr>PowerPoint Presentation</vt:lpstr>
      <vt:lpstr>PowerPoint Presentation</vt:lpstr>
      <vt:lpstr>Sloboda názoru žiaka... pokiaľ až?</vt:lpstr>
      <vt:lpstr>Maja NENADOVIĆ - 5 krokov ako hovoriť s „rasistom“ </vt:lpstr>
      <vt:lpstr>Aké možnosti má učiteľ?</vt:lpstr>
      <vt:lpstr>Čo chcem naučiť?  Je to ešte dejepis?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Nebyť na trati ľahostajných</dc:title>
  <dc:creator>Uzivatel</dc:creator>
  <cp:lastModifiedBy>Vladimír Burjan</cp:lastModifiedBy>
  <cp:revision>41</cp:revision>
  <dcterms:created xsi:type="dcterms:W3CDTF">2017-05-23T16:25:18Z</dcterms:created>
  <dcterms:modified xsi:type="dcterms:W3CDTF">2017-05-24T11:51:32Z</dcterms:modified>
</cp:coreProperties>
</file>