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Sloboda v daltonskom vyučovaní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Michal Bohuš</a:t>
            </a:r>
          </a:p>
          <a:p>
            <a:pPr lvl="0">
              <a:spcBef>
                <a:spcPts val="0"/>
              </a:spcBef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Cesty k dobrej škole 2017, Bratislava 26.5.2017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GB" sz="3600">
                <a:latin typeface="Times New Roman"/>
                <a:ea typeface="Times New Roman"/>
                <a:cs typeface="Times New Roman"/>
                <a:sym typeface="Times New Roman"/>
              </a:rPr>
              <a:t>Hodnotenie a klasifikácia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>
                <a:latin typeface="Times New Roman"/>
                <a:ea typeface="Times New Roman"/>
                <a:cs typeface="Times New Roman"/>
                <a:sym typeface="Times New Roman"/>
              </a:rPr>
              <a:t>Naučia sa žiaci všetko, čo potrebujú?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Shape 11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437" y="963262"/>
            <a:ext cx="6137125" cy="37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>
                <a:latin typeface="Times New Roman"/>
                <a:ea typeface="Times New Roman"/>
                <a:cs typeface="Times New Roman"/>
                <a:sym typeface="Times New Roman"/>
              </a:rPr>
              <a:t>Čo na to všetko žiaci?</a:t>
            </a:r>
          </a:p>
        </p:txBody>
      </p:sp>
      <p:pic>
        <p:nvPicPr>
          <p:cNvPr id="121" name="Shape 12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785" y="1017726"/>
            <a:ext cx="6622425" cy="40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>
                <a:latin typeface="Times New Roman"/>
                <a:ea typeface="Times New Roman"/>
                <a:cs typeface="Times New Roman"/>
                <a:sym typeface="Times New Roman"/>
              </a:rPr>
              <a:t>Ako žiakov motivovať?</a:t>
            </a:r>
          </a:p>
        </p:txBody>
      </p:sp>
      <p:pic>
        <p:nvPicPr>
          <p:cNvPr descr="PB150074.JPG" id="127" name="Shape 127"/>
          <p:cNvPicPr preferRelativeResize="0"/>
          <p:nvPr/>
        </p:nvPicPr>
        <p:blipFill rotWithShape="1">
          <a:blip r:embed="rId3">
            <a:alphaModFix/>
          </a:blip>
          <a:srcRect b="0" l="7625" r="5228" t="19034"/>
          <a:stretch/>
        </p:blipFill>
        <p:spPr>
          <a:xfrm>
            <a:off x="1711662" y="1017725"/>
            <a:ext cx="5720673" cy="3986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>
                <a:latin typeface="Times New Roman"/>
                <a:ea typeface="Times New Roman"/>
                <a:cs typeface="Times New Roman"/>
                <a:sym typeface="Times New Roman"/>
              </a:rPr>
              <a:t>Kto som a čo tu robím...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475" y="1017725"/>
            <a:ext cx="5653048" cy="37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>
                <a:latin typeface="Times New Roman"/>
                <a:ea typeface="Times New Roman"/>
                <a:cs typeface="Times New Roman"/>
                <a:sym typeface="Times New Roman"/>
              </a:rPr>
              <a:t>Zoznámte sa s Daltonom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Neobvyklá organizácia vyučovania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Učiteľ = sprievodca, konzultant, kouč, mentor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3 hlavné princípy: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Times New Roman"/>
              <a:buChar char="◆"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Sloboda (zodpovednosť)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Times New Roman"/>
              <a:buChar char="◆"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Samostatnosť</a:t>
            </a:r>
          </a:p>
          <a:p>
            <a:pPr indent="-381000" lvl="1" marL="914400">
              <a:spcBef>
                <a:spcPts val="0"/>
              </a:spcBef>
              <a:buSzPct val="100000"/>
              <a:buFont typeface="Times New Roman"/>
              <a:buChar char="◆"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Spolupráca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GB" sz="3600">
                <a:latin typeface="Times New Roman"/>
                <a:ea typeface="Times New Roman"/>
                <a:cs typeface="Times New Roman"/>
                <a:sym typeface="Times New Roman"/>
              </a:rPr>
              <a:t>Môžem robiť Dalton na bežnej škole?</a:t>
            </a:r>
          </a:p>
        </p:txBody>
      </p:sp>
      <p:sp>
        <p:nvSpPr>
          <p:cNvPr id="73" name="Shape 73"/>
          <p:cNvSpPr txBox="1"/>
          <p:nvPr>
            <p:ph idx="4294967295" type="body"/>
          </p:nvPr>
        </p:nvSpPr>
        <p:spPr>
          <a:xfrm>
            <a:off x="577950" y="1178500"/>
            <a:ext cx="7885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GB" sz="3600">
                <a:latin typeface="Times New Roman"/>
                <a:ea typeface="Times New Roman"/>
                <a:cs typeface="Times New Roman"/>
                <a:sym typeface="Times New Roman"/>
              </a:rPr>
              <a:t>Ako vyzerá daltonská hodina?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9220015.JPG" id="83" name="Shape 83"/>
          <p:cNvPicPr preferRelativeResize="0"/>
          <p:nvPr/>
        </p:nvPicPr>
        <p:blipFill rotWithShape="1">
          <a:blip r:embed="rId3">
            <a:alphaModFix/>
          </a:blip>
          <a:srcRect b="0" l="0" r="29612" t="12080"/>
          <a:stretch/>
        </p:blipFill>
        <p:spPr>
          <a:xfrm>
            <a:off x="513050" y="786012"/>
            <a:ext cx="3812474" cy="3571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9220013.JPG" id="84" name="Shape 84"/>
          <p:cNvPicPr preferRelativeResize="0"/>
          <p:nvPr/>
        </p:nvPicPr>
        <p:blipFill rotWithShape="1">
          <a:blip r:embed="rId4">
            <a:alphaModFix/>
          </a:blip>
          <a:srcRect b="10512" l="16891" r="14610" t="8810"/>
          <a:stretch/>
        </p:blipFill>
        <p:spPr>
          <a:xfrm>
            <a:off x="4563531" y="786024"/>
            <a:ext cx="4043043" cy="357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2130127.JPG" id="89" name="Shape 89"/>
          <p:cNvPicPr preferRelativeResize="0"/>
          <p:nvPr/>
        </p:nvPicPr>
        <p:blipFill rotWithShape="1">
          <a:blip r:embed="rId3">
            <a:alphaModFix/>
          </a:blip>
          <a:srcRect b="6242" l="25285" r="25280" t="12363"/>
          <a:stretch/>
        </p:blipFill>
        <p:spPr>
          <a:xfrm>
            <a:off x="197275" y="478550"/>
            <a:ext cx="3390023" cy="4186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C190093.JPG" id="90" name="Shape 90"/>
          <p:cNvPicPr preferRelativeResize="0"/>
          <p:nvPr/>
        </p:nvPicPr>
        <p:blipFill rotWithShape="1">
          <a:blip r:embed="rId4">
            <a:alphaModFix/>
          </a:blip>
          <a:srcRect b="24145" l="8048" r="6510" t="21595"/>
          <a:stretch/>
        </p:blipFill>
        <p:spPr>
          <a:xfrm>
            <a:off x="3791875" y="2218550"/>
            <a:ext cx="5136174" cy="244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60930_105857.jpg" id="95" name="Shape 95"/>
          <p:cNvPicPr preferRelativeResize="0"/>
          <p:nvPr/>
        </p:nvPicPr>
        <p:blipFill rotWithShape="1">
          <a:blip r:embed="rId3">
            <a:alphaModFix/>
          </a:blip>
          <a:srcRect b="2984" l="18486" r="18887" t="12219"/>
          <a:stretch/>
        </p:blipFill>
        <p:spPr>
          <a:xfrm>
            <a:off x="430050" y="390875"/>
            <a:ext cx="1811926" cy="4361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ceived_691948430969527.jpeg" id="96" name="Shape 96"/>
          <p:cNvPicPr preferRelativeResize="0"/>
          <p:nvPr/>
        </p:nvPicPr>
        <p:blipFill rotWithShape="1">
          <a:blip r:embed="rId4">
            <a:alphaModFix/>
          </a:blip>
          <a:srcRect b="4545" l="20522" r="12300" t="6676"/>
          <a:stretch/>
        </p:blipFill>
        <p:spPr>
          <a:xfrm>
            <a:off x="6349849" y="390874"/>
            <a:ext cx="2477484" cy="4361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4250014.JPG" id="97" name="Shape 97"/>
          <p:cNvPicPr preferRelativeResize="0"/>
          <p:nvPr/>
        </p:nvPicPr>
        <p:blipFill rotWithShape="1">
          <a:blip r:embed="rId5">
            <a:alphaModFix/>
          </a:blip>
          <a:srcRect b="4123" l="12116" r="13682" t="15799"/>
          <a:stretch/>
        </p:blipFill>
        <p:spPr>
          <a:xfrm>
            <a:off x="2366237" y="1009875"/>
            <a:ext cx="3859348" cy="312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rPr b="1" lang="en-GB" sz="2400">
                <a:latin typeface="Times New Roman"/>
                <a:ea typeface="Times New Roman"/>
                <a:cs typeface="Times New Roman"/>
                <a:sym typeface="Times New Roman"/>
              </a:rPr>
              <a:t>Ponúkam:</a:t>
            </a:r>
          </a:p>
          <a:p>
            <a:pPr indent="457200" lvl="0" marL="914400" rtl="0">
              <a:spcBef>
                <a:spcPts val="0"/>
              </a:spcBef>
              <a:buNone/>
            </a:pPr>
            <a:r>
              <a:rPr b="1" lang="en-GB" sz="2200"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</a:p>
          <a:p>
            <a:pPr indent="457200" lvl="0" marL="914400" rtl="0">
              <a:spcBef>
                <a:spcPts val="0"/>
              </a:spcBef>
              <a:buNone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Čo </a:t>
            </a:r>
          </a:p>
          <a:p>
            <a:pPr indent="457200" lvl="0" marL="914400" rtl="0">
              <a:spcBef>
                <a:spcPts val="0"/>
              </a:spcBef>
              <a:buNone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Ako </a:t>
            </a:r>
          </a:p>
          <a:p>
            <a:pPr indent="457200" lvl="0" marL="914400" rtl="0">
              <a:spcBef>
                <a:spcPts val="0"/>
              </a:spcBef>
              <a:buNone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S kým</a:t>
            </a:r>
          </a:p>
          <a:p>
            <a:pPr indent="457200" lvl="0" marL="914400" rtl="0">
              <a:spcBef>
                <a:spcPts val="0"/>
              </a:spcBef>
              <a:buNone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Kedy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2400">
                <a:latin typeface="Times New Roman"/>
                <a:ea typeface="Times New Roman"/>
                <a:cs typeface="Times New Roman"/>
                <a:sym typeface="Times New Roman"/>
              </a:rPr>
              <a:t>Očakávam: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b="1" lang="en-GB" sz="2200">
                <a:latin typeface="Times New Roman"/>
                <a:ea typeface="Times New Roman"/>
                <a:cs typeface="Times New Roman"/>
                <a:sym typeface="Times New Roman"/>
              </a:rPr>
              <a:t>Zodpovednosť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Termíny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Dôsledky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