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76" r:id="rId1"/>
  </p:sldMasterIdLst>
  <p:notesMasterIdLst>
    <p:notesMasterId r:id="rId38"/>
  </p:notesMasterIdLst>
  <p:handoutMasterIdLst>
    <p:handoutMasterId r:id="rId39"/>
  </p:handoutMasterIdLst>
  <p:sldIdLst>
    <p:sldId id="281" r:id="rId2"/>
    <p:sldId id="293" r:id="rId3"/>
    <p:sldId id="282" r:id="rId4"/>
    <p:sldId id="283" r:id="rId5"/>
    <p:sldId id="257" r:id="rId6"/>
    <p:sldId id="258" r:id="rId7"/>
    <p:sldId id="259" r:id="rId8"/>
    <p:sldId id="287" r:id="rId9"/>
    <p:sldId id="260" r:id="rId10"/>
    <p:sldId id="261" r:id="rId11"/>
    <p:sldId id="262" r:id="rId12"/>
    <p:sldId id="263" r:id="rId13"/>
    <p:sldId id="264" r:id="rId14"/>
    <p:sldId id="265" r:id="rId15"/>
    <p:sldId id="294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5" r:id="rId32"/>
    <p:sldId id="288" r:id="rId33"/>
    <p:sldId id="289" r:id="rId34"/>
    <p:sldId id="290" r:id="rId35"/>
    <p:sldId id="291" r:id="rId36"/>
    <p:sldId id="292" r:id="rId37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3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8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3810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4AD2C-89DF-4903-843C-51EDF49CA652}" type="datetimeFigureOut">
              <a:rPr lang="sk-SK" smtClean="0"/>
              <a:pPr/>
              <a:t>24.5.2017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BF4C38-D9AD-40C1-AC33-B8C4F410A4B9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2032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5896D4-B714-4AC3-BBC9-D8A17A5000C0}" type="datetimeFigureOut">
              <a:rPr lang="sk-SK" smtClean="0"/>
              <a:t>24.5.2017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41517-4487-4242-BE49-CFFC8F65368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93234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F3317-8AAA-44C6-B0F5-EB20208FE916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27839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C6B35-5D1E-4A17-A21C-698B7B55050C}" type="datetimeFigureOut">
              <a:rPr lang="sk-SK" smtClean="0"/>
              <a:pPr/>
              <a:t>24.5.2017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8161-1210-42FD-8C66-9E387A16C3A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C6B35-5D1E-4A17-A21C-698B7B55050C}" type="datetimeFigureOut">
              <a:rPr lang="sk-SK" smtClean="0"/>
              <a:pPr/>
              <a:t>24.5.2017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8161-1210-42FD-8C66-9E387A16C3A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C6B35-5D1E-4A17-A21C-698B7B55050C}" type="datetimeFigureOut">
              <a:rPr lang="sk-SK" smtClean="0"/>
              <a:pPr/>
              <a:t>24.5.2017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8161-1210-42FD-8C66-9E387A16C3A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C6B35-5D1E-4A17-A21C-698B7B55050C}" type="datetimeFigureOut">
              <a:rPr lang="sk-SK" smtClean="0"/>
              <a:pPr/>
              <a:t>24.5.2017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8161-1210-42FD-8C66-9E387A16C3A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C6B35-5D1E-4A17-A21C-698B7B55050C}" type="datetimeFigureOut">
              <a:rPr lang="sk-SK" smtClean="0"/>
              <a:pPr/>
              <a:t>24.5.2017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8161-1210-42FD-8C66-9E387A16C3A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C6B35-5D1E-4A17-A21C-698B7B55050C}" type="datetimeFigureOut">
              <a:rPr lang="sk-SK" smtClean="0"/>
              <a:pPr/>
              <a:t>24.5.2017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8161-1210-42FD-8C66-9E387A16C3A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C6B35-5D1E-4A17-A21C-698B7B55050C}" type="datetimeFigureOut">
              <a:rPr lang="sk-SK" smtClean="0"/>
              <a:pPr/>
              <a:t>24.5.2017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8161-1210-42FD-8C66-9E387A16C3A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C6B35-5D1E-4A17-A21C-698B7B55050C}" type="datetimeFigureOut">
              <a:rPr lang="sk-SK" smtClean="0"/>
              <a:pPr/>
              <a:t>24.5.2017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8161-1210-42FD-8C66-9E387A16C3A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C6B35-5D1E-4A17-A21C-698B7B55050C}" type="datetimeFigureOut">
              <a:rPr lang="sk-SK" smtClean="0"/>
              <a:pPr/>
              <a:t>24.5.2017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8161-1210-42FD-8C66-9E387A16C3A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C6B35-5D1E-4A17-A21C-698B7B55050C}" type="datetimeFigureOut">
              <a:rPr lang="sk-SK" smtClean="0"/>
              <a:pPr/>
              <a:t>24.5.2017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8161-1210-42FD-8C66-9E387A16C3A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C6B35-5D1E-4A17-A21C-698B7B55050C}" type="datetimeFigureOut">
              <a:rPr lang="sk-SK" smtClean="0"/>
              <a:pPr/>
              <a:t>24.5.2017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8161-1210-42FD-8C66-9E387A16C3A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C6B35-5D1E-4A17-A21C-698B7B55050C}" type="datetimeFigureOut">
              <a:rPr lang="sk-SK" smtClean="0"/>
              <a:pPr/>
              <a:t>24.5.2017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48161-1210-42FD-8C66-9E387A16C3AE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7" r:id="rId1"/>
    <p:sldLayoutId id="2147484478" r:id="rId2"/>
    <p:sldLayoutId id="2147484479" r:id="rId3"/>
    <p:sldLayoutId id="2147484480" r:id="rId4"/>
    <p:sldLayoutId id="2147484481" r:id="rId5"/>
    <p:sldLayoutId id="2147484482" r:id="rId6"/>
    <p:sldLayoutId id="2147484483" r:id="rId7"/>
    <p:sldLayoutId id="2147484484" r:id="rId8"/>
    <p:sldLayoutId id="2147484485" r:id="rId9"/>
    <p:sldLayoutId id="2147484486" r:id="rId10"/>
    <p:sldLayoutId id="2147484487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SSL-P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60" y="1285860"/>
            <a:ext cx="4446474" cy="5087067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2428860" y="428604"/>
            <a:ext cx="4830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i="1" dirty="0" smtClean="0">
                <a:latin typeface="Segoe Print" pitchFamily="2" charset="0"/>
                <a:cs typeface="MV Boli" pitchFamily="2" charset="0"/>
              </a:rPr>
              <a:t>Spojená škola Letná</a:t>
            </a:r>
            <a:endParaRPr lang="sk-SK" sz="3600" b="1" i="1" dirty="0">
              <a:latin typeface="Segoe Print" pitchFamily="2" charset="0"/>
              <a:cs typeface="MV Boli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Bez názvu-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66237" y="214290"/>
            <a:ext cx="4696808" cy="664371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42844" y="2285992"/>
            <a:ext cx="422423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800" dirty="0" smtClean="0">
                <a:latin typeface="Segoe Print" pitchFamily="2" charset="0"/>
                <a:cs typeface="MV Boli" pitchFamily="2" charset="0"/>
              </a:rPr>
              <a:t>Komunita – </a:t>
            </a:r>
          </a:p>
          <a:p>
            <a:r>
              <a:rPr lang="sk-SK" sz="4800" dirty="0" smtClean="0">
                <a:latin typeface="Segoe Print" pitchFamily="2" charset="0"/>
                <a:cs typeface="MV Boli" pitchFamily="2" charset="0"/>
              </a:rPr>
              <a:t>pravidlá  </a:t>
            </a:r>
          </a:p>
          <a:p>
            <a:r>
              <a:rPr lang="sk-SK" sz="4800" dirty="0" smtClean="0">
                <a:latin typeface="Segoe Print" pitchFamily="2" charset="0"/>
                <a:cs typeface="MV Boli" pitchFamily="2" charset="0"/>
              </a:rPr>
              <a:t>postupy</a:t>
            </a:r>
            <a:endParaRPr lang="sk-SK" sz="4800" dirty="0">
              <a:latin typeface="Segoe Print" pitchFamily="2" charset="0"/>
              <a:cs typeface="MV Boli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Bez názvu-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43306" y="0"/>
            <a:ext cx="4848301" cy="6858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285720" y="285728"/>
            <a:ext cx="42546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800" dirty="0" smtClean="0">
                <a:latin typeface="Segoe Print" pitchFamily="2" charset="0"/>
                <a:cs typeface="MV Boli" pitchFamily="2" charset="0"/>
              </a:rPr>
              <a:t>Organizačné </a:t>
            </a:r>
          </a:p>
          <a:p>
            <a:r>
              <a:rPr lang="sk-SK" sz="4800" dirty="0" smtClean="0">
                <a:latin typeface="Segoe Print" pitchFamily="2" charset="0"/>
                <a:cs typeface="MV Boli" pitchFamily="2" charset="0"/>
              </a:rPr>
              <a:t>správanie</a:t>
            </a:r>
            <a:endParaRPr lang="sk-SK" sz="4800" dirty="0">
              <a:latin typeface="Segoe Print" pitchFamily="2" charset="0"/>
              <a:cs typeface="MV Boli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Bez názvu-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4744" y="142852"/>
            <a:ext cx="4848301" cy="6858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42844" y="2000240"/>
            <a:ext cx="388279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800" dirty="0">
                <a:latin typeface="Segoe Print" pitchFamily="2" charset="0"/>
                <a:cs typeface="MV Boli" pitchFamily="2" charset="0"/>
              </a:rPr>
              <a:t>k</a:t>
            </a:r>
            <a:r>
              <a:rPr lang="sk-SK" sz="4800" dirty="0" smtClean="0">
                <a:latin typeface="Segoe Print" pitchFamily="2" charset="0"/>
                <a:cs typeface="MV Boli" pitchFamily="2" charset="0"/>
              </a:rPr>
              <a:t>omunita –</a:t>
            </a:r>
          </a:p>
          <a:p>
            <a:r>
              <a:rPr lang="sk-SK" sz="4800" dirty="0" smtClean="0">
                <a:latin typeface="Segoe Print" pitchFamily="2" charset="0"/>
                <a:cs typeface="MV Boli" pitchFamily="2" charset="0"/>
              </a:rPr>
              <a:t>hodnoty +</a:t>
            </a:r>
          </a:p>
          <a:p>
            <a:r>
              <a:rPr lang="sk-SK" sz="4800" dirty="0" smtClean="0">
                <a:latin typeface="Segoe Print" pitchFamily="2" charset="0"/>
                <a:cs typeface="MV Boli" pitchFamily="2" charset="0"/>
              </a:rPr>
              <a:t>úlohy = </a:t>
            </a:r>
          </a:p>
          <a:p>
            <a:r>
              <a:rPr lang="sk-SK" sz="4800" dirty="0" smtClean="0">
                <a:latin typeface="Segoe Print" pitchFamily="2" charset="0"/>
                <a:cs typeface="MV Boli" pitchFamily="2" charset="0"/>
              </a:rPr>
              <a:t>vzťahy</a:t>
            </a:r>
            <a:endParaRPr lang="sk-SK" sz="4800" dirty="0">
              <a:latin typeface="Segoe Print" pitchFamily="2" charset="0"/>
              <a:cs typeface="MV Boli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Bez názvu-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428736"/>
            <a:ext cx="3638596" cy="5146853"/>
          </a:xfrm>
          <a:prstGeom prst="rect">
            <a:avLst/>
          </a:prstGeom>
        </p:spPr>
      </p:pic>
      <p:pic>
        <p:nvPicPr>
          <p:cNvPr id="3" name="Obrázok 2" descr="Bez názvu-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4678" y="0"/>
            <a:ext cx="3781472" cy="5348954"/>
          </a:xfrm>
          <a:prstGeom prst="rect">
            <a:avLst/>
          </a:prstGeom>
        </p:spPr>
      </p:pic>
      <p:pic>
        <p:nvPicPr>
          <p:cNvPr id="4" name="Obrázok 3" descr="Bez názvu-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4942" y="1857364"/>
            <a:ext cx="3710034" cy="5247903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0" y="1928802"/>
            <a:ext cx="40350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 smtClean="0">
                <a:latin typeface="Segoe Print" pitchFamily="2" charset="0"/>
                <a:cs typeface="MV Boli" pitchFamily="2" charset="0"/>
              </a:rPr>
              <a:t>Komunita – pravidlá postupy</a:t>
            </a:r>
            <a:endParaRPr lang="sk-SK" sz="2000" dirty="0">
              <a:latin typeface="Segoe Print" pitchFamily="2" charset="0"/>
              <a:cs typeface="MV Boli" pitchFamily="2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3428992" y="500042"/>
            <a:ext cx="3098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 smtClean="0">
                <a:latin typeface="Segoe Print" pitchFamily="2" charset="0"/>
                <a:cs typeface="MV Boli" pitchFamily="2" charset="0"/>
              </a:rPr>
              <a:t>Organizačné správanie</a:t>
            </a:r>
            <a:endParaRPr lang="sk-SK" sz="2000" dirty="0">
              <a:latin typeface="Segoe Print" pitchFamily="2" charset="0"/>
              <a:cs typeface="MV Boli" pitchFamily="2" charset="0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3714744" y="6357958"/>
            <a:ext cx="5285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 smtClean="0">
                <a:latin typeface="Segoe Print" pitchFamily="2" charset="0"/>
                <a:cs typeface="MV Boli" pitchFamily="2" charset="0"/>
              </a:rPr>
              <a:t>Komunita – hodnoty + úlohy  = vzťahy</a:t>
            </a:r>
            <a:endParaRPr lang="sk-SK" sz="2000" dirty="0">
              <a:latin typeface="Segoe Print" pitchFamily="2" charset="0"/>
              <a:cs typeface="MV Boli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Bez názvu-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9058" y="0"/>
            <a:ext cx="4848301" cy="6858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71406" y="0"/>
            <a:ext cx="6024406" cy="6863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dirty="0" err="1" smtClean="0">
                <a:latin typeface="Segoe Print" pitchFamily="2" charset="0"/>
                <a:cs typeface="MV Boli" pitchFamily="2" charset="0"/>
              </a:rPr>
              <a:t>Kurikulum</a:t>
            </a:r>
            <a:r>
              <a:rPr lang="sk-SK" sz="4400" dirty="0" smtClean="0">
                <a:latin typeface="Segoe Print" pitchFamily="2" charset="0"/>
                <a:cs typeface="MV Boli" pitchFamily="2" charset="0"/>
              </a:rPr>
              <a:t> – </a:t>
            </a:r>
          </a:p>
          <a:p>
            <a:r>
              <a:rPr lang="sk-SK" sz="4400" dirty="0" smtClean="0">
                <a:latin typeface="Segoe Print" pitchFamily="2" charset="0"/>
                <a:cs typeface="MV Boli" pitchFamily="2" charset="0"/>
              </a:rPr>
              <a:t>znalosti a návyky – </a:t>
            </a:r>
          </a:p>
          <a:p>
            <a:endParaRPr lang="sk-SK" sz="4400" dirty="0" smtClean="0">
              <a:latin typeface="Segoe Print" pitchFamily="2" charset="0"/>
              <a:cs typeface="MV Boli" pitchFamily="2" charset="0"/>
            </a:endParaRPr>
          </a:p>
          <a:p>
            <a:endParaRPr lang="sk-SK" sz="4400" dirty="0" smtClean="0">
              <a:latin typeface="Segoe Print" pitchFamily="2" charset="0"/>
              <a:cs typeface="MV Boli" pitchFamily="2" charset="0"/>
            </a:endParaRPr>
          </a:p>
          <a:p>
            <a:endParaRPr lang="sk-SK" sz="4400" dirty="0" smtClean="0">
              <a:latin typeface="Segoe Print" pitchFamily="2" charset="0"/>
              <a:cs typeface="MV Boli" pitchFamily="2" charset="0"/>
            </a:endParaRPr>
          </a:p>
          <a:p>
            <a:endParaRPr lang="sk-SK" sz="4400" dirty="0" smtClean="0">
              <a:latin typeface="Segoe Print" pitchFamily="2" charset="0"/>
              <a:cs typeface="MV Boli" pitchFamily="2" charset="0"/>
            </a:endParaRPr>
          </a:p>
          <a:p>
            <a:endParaRPr lang="sk-SK" sz="4400" dirty="0" smtClean="0">
              <a:latin typeface="Segoe Print" pitchFamily="2" charset="0"/>
              <a:cs typeface="MV Boli" pitchFamily="2" charset="0"/>
            </a:endParaRPr>
          </a:p>
          <a:p>
            <a:endParaRPr lang="sk-SK" sz="4400" dirty="0" smtClean="0">
              <a:latin typeface="Segoe Print" pitchFamily="2" charset="0"/>
              <a:cs typeface="MV Boli" pitchFamily="2" charset="0"/>
            </a:endParaRPr>
          </a:p>
          <a:p>
            <a:endParaRPr lang="sk-SK" sz="4400" dirty="0" smtClean="0">
              <a:latin typeface="Segoe Print" pitchFamily="2" charset="0"/>
              <a:cs typeface="MV Boli" pitchFamily="2" charset="0"/>
            </a:endParaRPr>
          </a:p>
          <a:p>
            <a:r>
              <a:rPr lang="sk-SK" sz="4400" dirty="0" smtClean="0">
                <a:latin typeface="Segoe Print" pitchFamily="2" charset="0"/>
                <a:cs typeface="MV Boli" pitchFamily="2" charset="0"/>
              </a:rPr>
              <a:t>ROCHR - RALFI</a:t>
            </a:r>
            <a:endParaRPr lang="sk-SK" sz="4400" dirty="0">
              <a:latin typeface="Segoe Print" pitchFamily="2" charset="0"/>
              <a:cs typeface="MV Boli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ľ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353953"/>
              </p:ext>
            </p:extLst>
          </p:nvPr>
        </p:nvGraphicFramePr>
        <p:xfrm>
          <a:off x="0" y="332656"/>
          <a:ext cx="9144001" cy="26670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61399"/>
                <a:gridCol w="2555188"/>
                <a:gridCol w="2555188"/>
                <a:gridCol w="1872226"/>
              </a:tblGrid>
              <a:tr h="61960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effectLst/>
                        </a:rPr>
                        <a:t>ročník</a:t>
                      </a:r>
                      <a:endParaRPr lang="sk-SK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848" marR="358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effectLst/>
                        </a:rPr>
                        <a:t> </a:t>
                      </a:r>
                      <a:endParaRPr lang="sk-SK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848" marR="358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effectLst/>
                        </a:rPr>
                        <a:t>prírodovedná  / vlastivedná gramotnosť</a:t>
                      </a:r>
                      <a:endParaRPr lang="sk-SK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848" marR="358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effectLst/>
                        </a:rPr>
                        <a:t>prierezová téma</a:t>
                      </a:r>
                      <a:endParaRPr lang="sk-SK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848" marR="35848" marT="0" marB="0" anchor="ctr"/>
                </a:tc>
              </a:tr>
              <a:tr h="397519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effectLst/>
                        </a:rPr>
                        <a:t> </a:t>
                      </a:r>
                      <a:endParaRPr lang="sk-SK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848" marR="358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effectLst/>
                        </a:rPr>
                        <a:t>Deje sa okolo nás – textová kompetencia</a:t>
                      </a:r>
                      <a:endParaRPr lang="sk-SK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848" marR="358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effectLst/>
                        </a:rPr>
                        <a:t>sociálna inteligencia</a:t>
                      </a:r>
                      <a:endParaRPr lang="sk-SK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848" marR="35848" marT="0" marB="0" anchor="ctr"/>
                </a:tc>
              </a:tr>
              <a:tr h="15031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effectLst/>
                        </a:rPr>
                        <a:t>5.</a:t>
                      </a:r>
                      <a:endParaRPr lang="sk-SK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848" marR="3584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effectLst/>
                        </a:rPr>
                        <a:t>Som spolužiak – zapisovateľ + tvorca alebo hovorca a časomerač (pomôckar)</a:t>
                      </a:r>
                      <a:endParaRPr lang="sk-SK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848" marR="35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effectLst/>
                        </a:rPr>
                        <a:t>Rovnováha v prírode alebo nerovnováha?  </a:t>
                      </a:r>
                      <a:endParaRPr lang="sk-SK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848" marR="35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600" dirty="0">
                          <a:effectLst/>
                        </a:rPr>
                        <a:t>environmentálna výchova – staráme sa o svoje školské prostredie, svoje zdravie  </a:t>
                      </a:r>
                      <a:endParaRPr lang="sk-SK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848" marR="35848" marT="0" marB="0" anchor="ctr"/>
                </a:tc>
              </a:tr>
            </a:tbl>
          </a:graphicData>
        </a:graphic>
      </p:graphicFrame>
      <p:graphicFrame>
        <p:nvGraphicFramePr>
          <p:cNvPr id="3" name="Tabuľ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601288"/>
              </p:ext>
            </p:extLst>
          </p:nvPr>
        </p:nvGraphicFramePr>
        <p:xfrm>
          <a:off x="35496" y="3501008"/>
          <a:ext cx="9073008" cy="30284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25952"/>
                <a:gridCol w="2539907"/>
                <a:gridCol w="2441029"/>
                <a:gridCol w="2066120"/>
              </a:tblGrid>
              <a:tr h="5047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effectLst/>
                        </a:rPr>
                        <a:t>Príbeh – aktivity</a:t>
                      </a:r>
                      <a:endParaRPr lang="sk-SK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848" marR="358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effectLst/>
                        </a:rPr>
                        <a:t>stratégie kognitívnych činností</a:t>
                      </a:r>
                      <a:endParaRPr lang="sk-SK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848" marR="358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effectLst/>
                        </a:rPr>
                        <a:t>komunikačná kompetencia</a:t>
                      </a:r>
                      <a:endParaRPr lang="sk-SK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848" marR="358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effectLst/>
                        </a:rPr>
                        <a:t>výchova charakteru</a:t>
                      </a:r>
                      <a:endParaRPr lang="sk-SK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848" marR="35848" marT="0" marB="0"/>
                </a:tc>
              </a:tr>
              <a:tr h="5047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effectLst/>
                        </a:rPr>
                        <a:t>emočná inteligencia</a:t>
                      </a:r>
                      <a:endParaRPr lang="sk-SK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848" marR="358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effectLst/>
                        </a:rPr>
                        <a:t>mentálna inteligencia</a:t>
                      </a:r>
                      <a:endParaRPr lang="sk-SK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848" marR="3584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sk-SK" sz="1600">
                        <a:effectLst/>
                        <a:latin typeface="Calibri"/>
                      </a:endParaRPr>
                    </a:p>
                  </a:txBody>
                  <a:tcPr marL="35848" marR="358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effectLst/>
                        </a:rPr>
                        <a:t>duchovná inteligencia</a:t>
                      </a:r>
                      <a:endParaRPr lang="sk-SK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848" marR="35848" marT="0" marB="0" anchor="ctr"/>
                </a:tc>
              </a:tr>
              <a:tr h="1811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effectLst/>
                        </a:rPr>
                        <a:t>Les - </a:t>
                      </a:r>
                      <a:r>
                        <a:rPr lang="sk-SK" sz="1600" dirty="0" err="1">
                          <a:effectLst/>
                        </a:rPr>
                        <a:t>Tanap</a:t>
                      </a:r>
                      <a:endParaRPr lang="sk-SK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effectLst/>
                        </a:rPr>
                        <a:t>Voda – čistička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effectLst/>
                        </a:rPr>
                        <a:t>Psychológ – </a:t>
                      </a:r>
                      <a:r>
                        <a:rPr lang="sk-SK" sz="1600" dirty="0" err="1">
                          <a:effectLst/>
                        </a:rPr>
                        <a:t>šikana</a:t>
                      </a:r>
                      <a:endParaRPr lang="sk-SK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848" marR="3584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effectLst/>
                        </a:rPr>
                        <a:t>porovnávanie: čím sa tieto časti navzájom podobajú? čím sa líšia?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effectLst/>
                        </a:rPr>
                        <a:t>príčina a účinok: čo k tomu viedlo? čo to spôsobilo? čo sa stane? aké to bude mať následky?</a:t>
                      </a:r>
                      <a:endParaRPr lang="sk-SK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848" marR="35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effectLst/>
                        </a:rPr>
                        <a:t>- zmyslové vnímanie textu -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effectLst/>
                        </a:rPr>
                        <a:t>rozprávame sa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effectLst/>
                        </a:rPr>
                        <a:t>- zhrnutie informácií, ktoré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effectLst/>
                        </a:rPr>
                        <a:t>vyplývajú zo vzťahu medzi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effectLst/>
                        </a:rPr>
                        <a:t>jednotlivými vetami na základe vlastných poznatkov a skúseností</a:t>
                      </a:r>
                      <a:endParaRPr lang="sk-SK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848" marR="35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effectLst/>
                        </a:rPr>
                        <a:t>Myslím Výhra - Výhra - robím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effectLst/>
                        </a:rPr>
                        <a:t>vklady na citové kontá iných ľudí, riešim konflikty</a:t>
                      </a:r>
                      <a:endParaRPr lang="sk-SK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848" marR="35848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865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Bez názvu-1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86182" y="214290"/>
            <a:ext cx="4848301" cy="6858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285852" y="3000372"/>
            <a:ext cx="21259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800" dirty="0" smtClean="0">
                <a:latin typeface="Segoe Print" pitchFamily="2" charset="0"/>
                <a:cs typeface="MV Boli" pitchFamily="2" charset="0"/>
              </a:rPr>
              <a:t>rámce</a:t>
            </a:r>
            <a:endParaRPr lang="sk-SK" sz="4800" dirty="0">
              <a:latin typeface="Segoe Print" pitchFamily="2" charset="0"/>
              <a:cs typeface="MV Boli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Bez názvu-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71934" y="142852"/>
            <a:ext cx="4848301" cy="6858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214282" y="142852"/>
            <a:ext cx="74671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800" dirty="0" smtClean="0">
                <a:latin typeface="Segoe Print" pitchFamily="2" charset="0"/>
                <a:cs typeface="MV Boli" pitchFamily="2" charset="0"/>
              </a:rPr>
              <a:t>Záznam cesty učenia –</a:t>
            </a:r>
          </a:p>
          <a:p>
            <a:r>
              <a:rPr lang="sk-SK" sz="4800" dirty="0" smtClean="0">
                <a:latin typeface="Segoe Print" pitchFamily="2" charset="0"/>
                <a:cs typeface="MV Boli" pitchFamily="2" charset="0"/>
              </a:rPr>
              <a:t>koncept = príbeh roka</a:t>
            </a:r>
            <a:endParaRPr lang="sk-SK" sz="4800" dirty="0">
              <a:latin typeface="Segoe Print" pitchFamily="2" charset="0"/>
              <a:cs typeface="MV Boli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Bez názvu-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643182"/>
            <a:ext cx="3217527" cy="4551244"/>
          </a:xfrm>
          <a:prstGeom prst="rect">
            <a:avLst/>
          </a:prstGeom>
        </p:spPr>
      </p:pic>
      <p:pic>
        <p:nvPicPr>
          <p:cNvPr id="3" name="Obrázok 2" descr="Bez názvu-1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6050" y="-571528"/>
            <a:ext cx="3562417" cy="5039096"/>
          </a:xfrm>
          <a:prstGeom prst="rect">
            <a:avLst/>
          </a:prstGeom>
        </p:spPr>
      </p:pic>
      <p:pic>
        <p:nvPicPr>
          <p:cNvPr id="4" name="Obrázok 3" descr="Bez názvu-1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2285992"/>
            <a:ext cx="3633855" cy="5140146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214282" y="3143248"/>
            <a:ext cx="66912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 err="1" smtClean="0">
                <a:latin typeface="Segoe Print" pitchFamily="2" charset="0"/>
                <a:cs typeface="MV Boli" pitchFamily="2" charset="0"/>
              </a:rPr>
              <a:t>Kurikulum</a:t>
            </a:r>
            <a:r>
              <a:rPr lang="sk-SK" sz="2000" dirty="0" smtClean="0">
                <a:latin typeface="Segoe Print" pitchFamily="2" charset="0"/>
                <a:cs typeface="MV Boli" pitchFamily="2" charset="0"/>
              </a:rPr>
              <a:t> – znalosti a návyky – ROCHR - FALFI</a:t>
            </a:r>
            <a:endParaRPr lang="sk-SK" sz="2000" dirty="0">
              <a:latin typeface="Segoe Print" pitchFamily="2" charset="0"/>
              <a:cs typeface="MV Boli" pitchFamily="2" charset="0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4000496" y="285728"/>
            <a:ext cx="1048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 smtClean="0">
                <a:latin typeface="Segoe Print" pitchFamily="2" charset="0"/>
                <a:cs typeface="MV Boli" pitchFamily="2" charset="0"/>
              </a:rPr>
              <a:t>Rámce</a:t>
            </a:r>
            <a:endParaRPr lang="sk-SK" sz="2000" dirty="0">
              <a:latin typeface="Segoe Print" pitchFamily="2" charset="0"/>
              <a:cs typeface="MV Boli" pitchFamily="2" charset="0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4443674" y="6150114"/>
            <a:ext cx="47003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 smtClean="0">
                <a:latin typeface="Segoe Print" pitchFamily="2" charset="0"/>
                <a:cs typeface="MV Boli" pitchFamily="2" charset="0"/>
              </a:rPr>
              <a:t>Záznam cesty učenia – koncept = </a:t>
            </a:r>
          </a:p>
          <a:p>
            <a:r>
              <a:rPr lang="sk-SK" sz="2000" dirty="0" smtClean="0">
                <a:latin typeface="Segoe Print" pitchFamily="2" charset="0"/>
                <a:cs typeface="MV Boli" pitchFamily="2" charset="0"/>
              </a:rPr>
              <a:t>príbeh roka</a:t>
            </a:r>
            <a:endParaRPr lang="sk-SK" sz="2000" dirty="0">
              <a:latin typeface="Segoe Print" pitchFamily="2" charset="0"/>
              <a:cs typeface="MV Boli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Bez názvu-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43372" y="142852"/>
            <a:ext cx="4848301" cy="6858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214282" y="2428868"/>
            <a:ext cx="388600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800" dirty="0" smtClean="0">
                <a:latin typeface="Segoe Print" pitchFamily="2" charset="0"/>
                <a:cs typeface="MV Boli" pitchFamily="2" charset="0"/>
              </a:rPr>
              <a:t>Činnostné </a:t>
            </a:r>
          </a:p>
          <a:p>
            <a:r>
              <a:rPr lang="sk-SK" sz="4800" dirty="0" smtClean="0">
                <a:latin typeface="Segoe Print" pitchFamily="2" charset="0"/>
                <a:cs typeface="MV Boli" pitchFamily="2" charset="0"/>
              </a:rPr>
              <a:t>vyučovanie </a:t>
            </a:r>
          </a:p>
          <a:p>
            <a:r>
              <a:rPr lang="sk-SK" sz="4800" dirty="0" smtClean="0">
                <a:latin typeface="Segoe Print" pitchFamily="2" charset="0"/>
                <a:cs typeface="MV Boli" pitchFamily="2" charset="0"/>
              </a:rPr>
              <a:t>RBT - KKM</a:t>
            </a:r>
            <a:endParaRPr lang="sk-SK" sz="4800" dirty="0">
              <a:latin typeface="Segoe Print" pitchFamily="2" charset="0"/>
              <a:cs typeface="MV Boli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922114"/>
          </a:xfrm>
        </p:spPr>
        <p:txBody>
          <a:bodyPr>
            <a:noAutofit/>
          </a:bodyPr>
          <a:lstStyle/>
          <a:p>
            <a:r>
              <a:rPr lang="sk-SK" sz="3200" dirty="0" smtClean="0">
                <a:latin typeface="Segoe Print" panose="02000600000000000000" pitchFamily="2" charset="0"/>
              </a:rPr>
              <a:t>Výsledky spokojnosti </a:t>
            </a:r>
            <a:r>
              <a:rPr lang="sk-SK" sz="3200" dirty="0">
                <a:latin typeface="Segoe Print" panose="02000600000000000000" pitchFamily="2" charset="0"/>
              </a:rPr>
              <a:t>detí </a:t>
            </a:r>
            <a:r>
              <a:rPr lang="sk-SK" sz="3200" dirty="0" smtClean="0">
                <a:latin typeface="Segoe Print" panose="02000600000000000000" pitchFamily="2" charset="0"/>
              </a:rPr>
              <a:t>v školách</a:t>
            </a:r>
            <a:endParaRPr lang="sk-SK" sz="3200" dirty="0">
              <a:latin typeface="Segoe Print" panose="02000600000000000000" pitchFamily="2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2" t="13545" r="37375" b="17085"/>
          <a:stretch/>
        </p:blipFill>
        <p:spPr bwMode="auto">
          <a:xfrm>
            <a:off x="395979" y="764704"/>
            <a:ext cx="3959997" cy="59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0" t="16971" r="37575" b="13231"/>
          <a:stretch/>
        </p:blipFill>
        <p:spPr bwMode="auto">
          <a:xfrm>
            <a:off x="4716016" y="764704"/>
            <a:ext cx="4008552" cy="59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986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Bez názvu-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7620" y="0"/>
            <a:ext cx="4848301" cy="6858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000100" y="3000372"/>
            <a:ext cx="25026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800" dirty="0" smtClean="0">
                <a:latin typeface="Segoe Print" pitchFamily="2" charset="0"/>
                <a:cs typeface="MV Boli" pitchFamily="2" charset="0"/>
              </a:rPr>
              <a:t>procesy</a:t>
            </a:r>
            <a:endParaRPr lang="sk-SK" sz="4800" dirty="0">
              <a:latin typeface="Segoe Print" pitchFamily="2" charset="0"/>
              <a:cs typeface="MV Boli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Bez názvu-1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71934" y="0"/>
            <a:ext cx="4848301" cy="6858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42844" y="214290"/>
            <a:ext cx="6316153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800" dirty="0" smtClean="0">
                <a:latin typeface="Segoe Print" pitchFamily="2" charset="0"/>
                <a:cs typeface="MV Boli" pitchFamily="2" charset="0"/>
              </a:rPr>
              <a:t>Činnostné učenie –</a:t>
            </a:r>
          </a:p>
          <a:p>
            <a:r>
              <a:rPr lang="sk-SK" sz="4800" dirty="0" smtClean="0">
                <a:latin typeface="Segoe Print" pitchFamily="2" charset="0"/>
                <a:cs typeface="MV Boli" pitchFamily="2" charset="0"/>
              </a:rPr>
              <a:t>vedomosti + </a:t>
            </a:r>
          </a:p>
          <a:p>
            <a:r>
              <a:rPr lang="sk-SK" sz="4800" dirty="0" smtClean="0">
                <a:latin typeface="Segoe Print" pitchFamily="2" charset="0"/>
                <a:cs typeface="MV Boli" pitchFamily="2" charset="0"/>
              </a:rPr>
              <a:t>skúsenosti = </a:t>
            </a:r>
          </a:p>
          <a:p>
            <a:endParaRPr lang="sk-SK" sz="4800" dirty="0" smtClean="0">
              <a:latin typeface="Segoe Print" pitchFamily="2" charset="0"/>
              <a:cs typeface="MV Boli" pitchFamily="2" charset="0"/>
            </a:endParaRPr>
          </a:p>
          <a:p>
            <a:endParaRPr lang="sk-SK" sz="4800" dirty="0" smtClean="0">
              <a:latin typeface="Segoe Print" pitchFamily="2" charset="0"/>
              <a:cs typeface="MV Boli" pitchFamily="2" charset="0"/>
            </a:endParaRPr>
          </a:p>
          <a:p>
            <a:endParaRPr lang="sk-SK" sz="4800" dirty="0" smtClean="0">
              <a:latin typeface="Segoe Print" pitchFamily="2" charset="0"/>
              <a:cs typeface="MV Boli" pitchFamily="2" charset="0"/>
            </a:endParaRPr>
          </a:p>
          <a:p>
            <a:endParaRPr lang="sk-SK" sz="4800" dirty="0" smtClean="0">
              <a:latin typeface="Segoe Print" pitchFamily="2" charset="0"/>
              <a:cs typeface="MV Boli" pitchFamily="2" charset="0"/>
            </a:endParaRPr>
          </a:p>
          <a:p>
            <a:r>
              <a:rPr lang="sk-SK" sz="4800" dirty="0" smtClean="0">
                <a:latin typeface="Segoe Print" pitchFamily="2" charset="0"/>
                <a:cs typeface="MV Boli" pitchFamily="2" charset="0"/>
              </a:rPr>
              <a:t>znalosti - pracujem</a:t>
            </a:r>
            <a:endParaRPr lang="sk-SK" sz="4800" dirty="0">
              <a:latin typeface="Segoe Print" pitchFamily="2" charset="0"/>
              <a:cs typeface="MV Boli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Bez názvu-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785794"/>
            <a:ext cx="3989742" cy="5643554"/>
          </a:xfrm>
          <a:prstGeom prst="rect">
            <a:avLst/>
          </a:prstGeom>
        </p:spPr>
      </p:pic>
      <p:pic>
        <p:nvPicPr>
          <p:cNvPr id="3" name="Obrázok 2" descr="Bez názvu-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0694" y="1142984"/>
            <a:ext cx="3205227" cy="4533845"/>
          </a:xfrm>
          <a:prstGeom prst="rect">
            <a:avLst/>
          </a:prstGeom>
        </p:spPr>
      </p:pic>
      <p:pic>
        <p:nvPicPr>
          <p:cNvPr id="4" name="Obrázok 3" descr="Bez názvu-1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28926" y="-642966"/>
            <a:ext cx="3787745" cy="5357826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285720" y="4929198"/>
            <a:ext cx="4289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 smtClean="0">
                <a:latin typeface="MV Boli" pitchFamily="2" charset="0"/>
                <a:cs typeface="MV Boli" pitchFamily="2" charset="0"/>
              </a:rPr>
              <a:t>Činnostné vyučovanie RBT - KKM</a:t>
            </a:r>
            <a:endParaRPr lang="sk-SK" sz="2000" dirty="0">
              <a:latin typeface="MV Boli" pitchFamily="2" charset="0"/>
              <a:cs typeface="MV Boli" pitchFamily="2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2357422" y="642918"/>
            <a:ext cx="1164101" cy="400110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r>
              <a:rPr lang="sk-SK" sz="2000" dirty="0" smtClean="0">
                <a:latin typeface="Segoe Print" pitchFamily="2" charset="0"/>
                <a:cs typeface="MV Boli" pitchFamily="2" charset="0"/>
              </a:rPr>
              <a:t>Procesy</a:t>
            </a:r>
            <a:endParaRPr lang="sk-SK" sz="2000" dirty="0">
              <a:latin typeface="Segoe Print" pitchFamily="2" charset="0"/>
              <a:cs typeface="MV Boli" pitchFamily="2" charset="0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5565776" y="5143512"/>
            <a:ext cx="35782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 smtClean="0">
                <a:latin typeface="Segoe Print" pitchFamily="2" charset="0"/>
                <a:cs typeface="MV Boli" pitchFamily="2" charset="0"/>
              </a:rPr>
              <a:t>Činnostné učenie –</a:t>
            </a:r>
          </a:p>
          <a:p>
            <a:r>
              <a:rPr lang="sk-SK" sz="2000" dirty="0" smtClean="0">
                <a:latin typeface="Segoe Print" pitchFamily="2" charset="0"/>
                <a:cs typeface="MV Boli" pitchFamily="2" charset="0"/>
              </a:rPr>
              <a:t> vedomosti + skúsenosti = </a:t>
            </a:r>
          </a:p>
          <a:p>
            <a:r>
              <a:rPr lang="sk-SK" sz="2000" dirty="0" smtClean="0">
                <a:latin typeface="Segoe Print" pitchFamily="2" charset="0"/>
                <a:cs typeface="MV Boli" pitchFamily="2" charset="0"/>
              </a:rPr>
              <a:t>znalosti - pracujem</a:t>
            </a:r>
            <a:endParaRPr lang="sk-SK" sz="2000" dirty="0">
              <a:latin typeface="Segoe Print" pitchFamily="2" charset="0"/>
              <a:cs typeface="MV Boli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Bez názvu-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43372" y="0"/>
            <a:ext cx="4848301" cy="6858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0" y="2643182"/>
            <a:ext cx="445346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800" dirty="0" smtClean="0">
                <a:latin typeface="Segoe Print" pitchFamily="2" charset="0"/>
                <a:cs typeface="MV Boli" pitchFamily="2" charset="0"/>
              </a:rPr>
              <a:t>Zdieľanie – </a:t>
            </a:r>
          </a:p>
          <a:p>
            <a:r>
              <a:rPr lang="sk-SK" sz="4800" dirty="0" smtClean="0">
                <a:latin typeface="Segoe Print" pitchFamily="2" charset="0"/>
                <a:cs typeface="MV Boli" pitchFamily="2" charset="0"/>
              </a:rPr>
              <a:t>Odovzdávanie</a:t>
            </a:r>
          </a:p>
          <a:p>
            <a:r>
              <a:rPr lang="sk-SK" sz="4800" dirty="0" smtClean="0">
                <a:latin typeface="Segoe Print" pitchFamily="2" charset="0"/>
                <a:cs typeface="MV Boli" pitchFamily="2" charset="0"/>
              </a:rPr>
              <a:t> transfer</a:t>
            </a:r>
            <a:endParaRPr lang="sk-SK" sz="4800" dirty="0">
              <a:latin typeface="Segoe Print" pitchFamily="2" charset="0"/>
              <a:cs typeface="MV Boli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Bez názvu-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496" y="0"/>
            <a:ext cx="4848301" cy="6858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214282" y="2786058"/>
            <a:ext cx="40479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800" dirty="0" smtClean="0">
                <a:latin typeface="Segoe Print" pitchFamily="2" charset="0"/>
                <a:cs typeface="MV Boli" pitchFamily="2" charset="0"/>
              </a:rPr>
              <a:t>Organizačná</a:t>
            </a:r>
          </a:p>
          <a:p>
            <a:r>
              <a:rPr lang="sk-SK" sz="4800" dirty="0" smtClean="0">
                <a:latin typeface="Segoe Print" pitchFamily="2" charset="0"/>
                <a:cs typeface="MV Boli" pitchFamily="2" charset="0"/>
              </a:rPr>
              <a:t> kultúra</a:t>
            </a:r>
            <a:endParaRPr lang="sk-SK" sz="4800" dirty="0">
              <a:latin typeface="Segoe Print" pitchFamily="2" charset="0"/>
              <a:cs typeface="MV Boli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Bez názvu-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933776" y="209573"/>
            <a:ext cx="4848301" cy="6858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42844" y="117693"/>
            <a:ext cx="8486619" cy="6740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800" dirty="0" smtClean="0">
                <a:latin typeface="Segoe Print" pitchFamily="2" charset="0"/>
                <a:cs typeface="MV Boli" pitchFamily="2" charset="0"/>
              </a:rPr>
              <a:t>Zdieľanie – transformácia</a:t>
            </a:r>
          </a:p>
          <a:p>
            <a:endParaRPr lang="sk-SK" sz="4800" dirty="0" smtClean="0">
              <a:latin typeface="Segoe Print" pitchFamily="2" charset="0"/>
              <a:cs typeface="MV Boli" pitchFamily="2" charset="0"/>
            </a:endParaRPr>
          </a:p>
          <a:p>
            <a:endParaRPr lang="sk-SK" sz="4800" dirty="0" smtClean="0">
              <a:latin typeface="Segoe Print" pitchFamily="2" charset="0"/>
              <a:cs typeface="MV Boli" pitchFamily="2" charset="0"/>
            </a:endParaRPr>
          </a:p>
          <a:p>
            <a:endParaRPr lang="sk-SK" sz="4800" dirty="0" smtClean="0">
              <a:latin typeface="Segoe Print" pitchFamily="2" charset="0"/>
              <a:cs typeface="MV Boli" pitchFamily="2" charset="0"/>
            </a:endParaRPr>
          </a:p>
          <a:p>
            <a:endParaRPr lang="sk-SK" sz="4800" dirty="0" smtClean="0">
              <a:latin typeface="Segoe Print" pitchFamily="2" charset="0"/>
              <a:cs typeface="MV Boli" pitchFamily="2" charset="0"/>
            </a:endParaRPr>
          </a:p>
          <a:p>
            <a:endParaRPr lang="sk-SK" sz="4800" dirty="0" smtClean="0">
              <a:latin typeface="Segoe Print" pitchFamily="2" charset="0"/>
              <a:cs typeface="MV Boli" pitchFamily="2" charset="0"/>
            </a:endParaRPr>
          </a:p>
          <a:p>
            <a:endParaRPr lang="sk-SK" sz="4800" dirty="0" smtClean="0">
              <a:latin typeface="Segoe Print" pitchFamily="2" charset="0"/>
              <a:cs typeface="MV Boli" pitchFamily="2" charset="0"/>
            </a:endParaRPr>
          </a:p>
          <a:p>
            <a:endParaRPr lang="sk-SK" sz="4800" dirty="0" smtClean="0">
              <a:latin typeface="Segoe Print" pitchFamily="2" charset="0"/>
              <a:cs typeface="MV Boli" pitchFamily="2" charset="0"/>
            </a:endParaRPr>
          </a:p>
          <a:p>
            <a:r>
              <a:rPr lang="sk-SK" sz="4800" dirty="0" smtClean="0">
                <a:latin typeface="Segoe Print" pitchFamily="2" charset="0"/>
                <a:cs typeface="MV Boli" pitchFamily="2" charset="0"/>
              </a:rPr>
              <a:t>Aplikujem  - artefakt</a:t>
            </a:r>
            <a:endParaRPr lang="sk-SK" sz="4800" dirty="0">
              <a:latin typeface="Segoe Print" pitchFamily="2" charset="0"/>
              <a:cs typeface="MV Boli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Bez názvu-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0"/>
            <a:ext cx="3205227" cy="4533845"/>
          </a:xfrm>
          <a:prstGeom prst="rect">
            <a:avLst/>
          </a:prstGeom>
        </p:spPr>
      </p:pic>
      <p:pic>
        <p:nvPicPr>
          <p:cNvPr id="3" name="Obrázok 2" descr="Bez názvu-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010502"/>
            <a:ext cx="4133921" cy="5847498"/>
          </a:xfrm>
          <a:prstGeom prst="rect">
            <a:avLst/>
          </a:prstGeom>
        </p:spPr>
      </p:pic>
      <p:pic>
        <p:nvPicPr>
          <p:cNvPr id="4" name="Obrázok 3" descr="Bez názvu-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1847940" y="1919410"/>
            <a:ext cx="4090750" cy="5786431"/>
          </a:xfrm>
          <a:prstGeom prst="rect">
            <a:avLst/>
          </a:prstGeom>
        </p:spPr>
      </p:pic>
      <p:sp>
        <p:nvSpPr>
          <p:cNvPr id="8" name="Obdĺžnik 7"/>
          <p:cNvSpPr/>
          <p:nvPr/>
        </p:nvSpPr>
        <p:spPr>
          <a:xfrm>
            <a:off x="357158" y="14285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sz="2000" dirty="0" smtClean="0">
                <a:latin typeface="Segoe Print" pitchFamily="2" charset="0"/>
                <a:cs typeface="MV Boli" pitchFamily="2" charset="0"/>
              </a:rPr>
              <a:t>Zdieľanie – </a:t>
            </a:r>
          </a:p>
          <a:p>
            <a:r>
              <a:rPr lang="sk-SK" sz="2000" dirty="0" smtClean="0">
                <a:latin typeface="Segoe Print" pitchFamily="2" charset="0"/>
                <a:cs typeface="MV Boli" pitchFamily="2" charset="0"/>
              </a:rPr>
              <a:t>odovzdávanie transfer</a:t>
            </a:r>
            <a:endParaRPr lang="sk-SK" sz="2000" dirty="0">
              <a:latin typeface="Segoe Print" pitchFamily="2" charset="0"/>
              <a:cs typeface="MV Boli" pitchFamily="2" charset="0"/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5286380" y="2285992"/>
            <a:ext cx="28360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000" dirty="0" smtClean="0">
                <a:latin typeface="Segoe Print" pitchFamily="2" charset="0"/>
                <a:cs typeface="MV Boli" pitchFamily="2" charset="0"/>
              </a:rPr>
              <a:t>Organizačná kultúra</a:t>
            </a:r>
            <a:endParaRPr lang="sk-SK" sz="2000" dirty="0">
              <a:latin typeface="Segoe Print" pitchFamily="2" charset="0"/>
              <a:cs typeface="MV Boli" pitchFamily="2" charset="0"/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5286380" y="557214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sz="2000" dirty="0" smtClean="0">
                <a:latin typeface="Segoe Print" pitchFamily="2" charset="0"/>
                <a:cs typeface="MV Boli" pitchFamily="2" charset="0"/>
              </a:rPr>
              <a:t>Zdieľanie – transformácia</a:t>
            </a:r>
          </a:p>
          <a:p>
            <a:r>
              <a:rPr lang="sk-SK" sz="2000" dirty="0" smtClean="0">
                <a:latin typeface="Segoe Print" pitchFamily="2" charset="0"/>
                <a:cs typeface="MV Boli" pitchFamily="2" charset="0"/>
              </a:rPr>
              <a:t>Aplikujem  - artefakt</a:t>
            </a:r>
            <a:endParaRPr lang="sk-SK" sz="2000" dirty="0">
              <a:latin typeface="Segoe Print" pitchFamily="2" charset="0"/>
              <a:cs typeface="MV Boli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Bez názvu-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86182" y="-142900"/>
            <a:ext cx="4848301" cy="6858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357158" y="2928934"/>
            <a:ext cx="32752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800" dirty="0" err="1" smtClean="0">
                <a:latin typeface="Segoe Print" pitchFamily="2" charset="0"/>
                <a:cs typeface="MV Boli" pitchFamily="2" charset="0"/>
              </a:rPr>
              <a:t>Evalvácia</a:t>
            </a:r>
            <a:r>
              <a:rPr lang="sk-SK" sz="4800" dirty="0" smtClean="0">
                <a:latin typeface="Segoe Print" pitchFamily="2" charset="0"/>
                <a:cs typeface="MV Boli" pitchFamily="2" charset="0"/>
              </a:rPr>
              <a:t> </a:t>
            </a:r>
          </a:p>
          <a:p>
            <a:r>
              <a:rPr lang="sk-SK" sz="4800" dirty="0" smtClean="0">
                <a:latin typeface="Segoe Print" pitchFamily="2" charset="0"/>
                <a:cs typeface="MV Boli" pitchFamily="2" charset="0"/>
              </a:rPr>
              <a:t>konceptu</a:t>
            </a:r>
            <a:endParaRPr lang="sk-SK" sz="4800" dirty="0">
              <a:latin typeface="Segoe Print" pitchFamily="2" charset="0"/>
              <a:cs typeface="MV Boli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Bez názvu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86182" y="285728"/>
            <a:ext cx="4848301" cy="6858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0" y="2714620"/>
            <a:ext cx="42578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800" dirty="0" smtClean="0">
                <a:latin typeface="Segoe Print" pitchFamily="2" charset="0"/>
                <a:cs typeface="MV Boli" pitchFamily="2" charset="0"/>
              </a:rPr>
              <a:t>Kreativita – </a:t>
            </a:r>
          </a:p>
          <a:p>
            <a:r>
              <a:rPr lang="sk-SK" sz="4800" dirty="0" smtClean="0">
                <a:latin typeface="Segoe Print" pitchFamily="2" charset="0"/>
                <a:cs typeface="MV Boli" pitchFamily="2" charset="0"/>
              </a:rPr>
              <a:t>inovácie</a:t>
            </a:r>
            <a:endParaRPr lang="sk-SK" sz="4800" dirty="0">
              <a:latin typeface="Segoe Print" pitchFamily="2" charset="0"/>
              <a:cs typeface="MV Boli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Bez názvu-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868" y="0"/>
            <a:ext cx="5419805" cy="7666402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285720" y="2786058"/>
            <a:ext cx="32752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800" dirty="0" err="1" smtClean="0">
                <a:latin typeface="Segoe Print" pitchFamily="2" charset="0"/>
                <a:cs typeface="MV Boli" pitchFamily="2" charset="0"/>
              </a:rPr>
              <a:t>Evalvácia</a:t>
            </a:r>
            <a:r>
              <a:rPr lang="sk-SK" sz="4800" dirty="0" smtClean="0">
                <a:latin typeface="Segoe Print" pitchFamily="2" charset="0"/>
                <a:cs typeface="MV Boli" pitchFamily="2" charset="0"/>
              </a:rPr>
              <a:t> </a:t>
            </a:r>
          </a:p>
          <a:p>
            <a:r>
              <a:rPr lang="sk-SK" sz="4800" dirty="0" smtClean="0">
                <a:latin typeface="Segoe Print" pitchFamily="2" charset="0"/>
                <a:cs typeface="MV Boli" pitchFamily="2" charset="0"/>
              </a:rPr>
              <a:t>hodnôt</a:t>
            </a:r>
            <a:endParaRPr lang="sk-SK" sz="4800" dirty="0">
              <a:latin typeface="Segoe Print" pitchFamily="2" charset="0"/>
              <a:cs typeface="MV Boli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m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2357430"/>
            <a:ext cx="2551180" cy="2551180"/>
          </a:xfrm>
          <a:prstGeom prst="rect">
            <a:avLst/>
          </a:prstGeom>
        </p:spPr>
      </p:pic>
      <p:pic>
        <p:nvPicPr>
          <p:cNvPr id="3" name="Obrázok 2" descr="z 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6116" y="2357430"/>
            <a:ext cx="2571768" cy="2571768"/>
          </a:xfrm>
          <a:prstGeom prst="rect">
            <a:avLst/>
          </a:prstGeom>
        </p:spPr>
      </p:pic>
      <p:pic>
        <p:nvPicPr>
          <p:cNvPr id="4" name="Obrázok 3" descr="zu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2198" y="2357430"/>
            <a:ext cx="2571768" cy="2571768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714348" y="1785926"/>
            <a:ext cx="2007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>
                <a:latin typeface="Segoe Print" pitchFamily="2" charset="0"/>
                <a:cs typeface="MV Boli" pitchFamily="2" charset="0"/>
              </a:rPr>
              <a:t>Materská škola </a:t>
            </a:r>
            <a:endParaRPr lang="sk-SK" b="1" dirty="0">
              <a:latin typeface="Segoe Print" pitchFamily="2" charset="0"/>
              <a:cs typeface="MV Boli" pitchFamily="2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3500430" y="1785926"/>
            <a:ext cx="2028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>
                <a:latin typeface="Segoe Print" pitchFamily="2" charset="0"/>
                <a:cs typeface="MV Boli" pitchFamily="2" charset="0"/>
              </a:rPr>
              <a:t>Základná škola </a:t>
            </a:r>
            <a:endParaRPr lang="sk-SK" b="1" dirty="0">
              <a:latin typeface="Segoe Print" pitchFamily="2" charset="0"/>
              <a:cs typeface="MV Boli" pitchFamily="2" charset="0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6000760" y="1785926"/>
            <a:ext cx="3195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>
                <a:latin typeface="Segoe Print" pitchFamily="2" charset="0"/>
                <a:cs typeface="MV Boli" pitchFamily="2" charset="0"/>
              </a:rPr>
              <a:t>Základná umelecká škola </a:t>
            </a:r>
            <a:endParaRPr lang="sk-SK" b="1" dirty="0">
              <a:latin typeface="Segoe Print" pitchFamily="2" charset="0"/>
              <a:cs typeface="MV Boli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Bez názvu-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357298"/>
            <a:ext cx="2777658" cy="3929042"/>
          </a:xfrm>
          <a:prstGeom prst="rect">
            <a:avLst/>
          </a:prstGeom>
        </p:spPr>
      </p:pic>
      <p:pic>
        <p:nvPicPr>
          <p:cNvPr id="3" name="Obrázok 2" descr="Bez názvu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3143248"/>
            <a:ext cx="3071834" cy="4345159"/>
          </a:xfrm>
          <a:prstGeom prst="rect">
            <a:avLst/>
          </a:prstGeom>
        </p:spPr>
      </p:pic>
      <p:pic>
        <p:nvPicPr>
          <p:cNvPr id="4" name="Obrázok 3" descr="Bez názvu-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-428652"/>
            <a:ext cx="3571900" cy="5052511"/>
          </a:xfrm>
          <a:prstGeom prst="rect">
            <a:avLst/>
          </a:prstGeom>
        </p:spPr>
      </p:pic>
      <p:sp>
        <p:nvSpPr>
          <p:cNvPr id="5" name="Obdĺžnik 4"/>
          <p:cNvSpPr/>
          <p:nvPr/>
        </p:nvSpPr>
        <p:spPr>
          <a:xfrm>
            <a:off x="714348" y="5000636"/>
            <a:ext cx="23839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000" dirty="0" err="1" smtClean="0">
                <a:latin typeface="MV Boli" pitchFamily="2" charset="0"/>
                <a:cs typeface="MV Boli" pitchFamily="2" charset="0"/>
              </a:rPr>
              <a:t>Evalvácia</a:t>
            </a:r>
            <a:r>
              <a:rPr lang="sk-SK" sz="2000" dirty="0" smtClean="0">
                <a:latin typeface="MV Boli" pitchFamily="2" charset="0"/>
                <a:cs typeface="MV Boli" pitchFamily="2" charset="0"/>
              </a:rPr>
              <a:t> konceptu</a:t>
            </a:r>
            <a:endParaRPr lang="sk-SK" sz="2000" dirty="0">
              <a:latin typeface="MV Boli" pitchFamily="2" charset="0"/>
              <a:cs typeface="MV Boli" pitchFamily="2" charset="0"/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4714876" y="3357562"/>
            <a:ext cx="28520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000" dirty="0" smtClean="0">
                <a:latin typeface="Segoe Print" pitchFamily="2" charset="0"/>
                <a:cs typeface="MV Boli" pitchFamily="2" charset="0"/>
              </a:rPr>
              <a:t>Kreativita - inovácie</a:t>
            </a:r>
            <a:endParaRPr lang="sk-SK" sz="2000" dirty="0">
              <a:latin typeface="Segoe Print" pitchFamily="2" charset="0"/>
              <a:cs typeface="MV Boli" pitchFamily="2" charset="0"/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4857752" y="71414"/>
            <a:ext cx="21547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000" dirty="0" err="1" smtClean="0">
                <a:latin typeface="MV Boli" pitchFamily="2" charset="0"/>
                <a:cs typeface="MV Boli" pitchFamily="2" charset="0"/>
              </a:rPr>
              <a:t>Evalvácia</a:t>
            </a:r>
            <a:r>
              <a:rPr lang="sk-SK" sz="2000" dirty="0" smtClean="0">
                <a:latin typeface="MV Boli" pitchFamily="2" charset="0"/>
                <a:cs typeface="MV Boli" pitchFamily="2" charset="0"/>
              </a:rPr>
              <a:t> hodnôt</a:t>
            </a:r>
            <a:endParaRPr lang="sk-SK" sz="2000" dirty="0">
              <a:latin typeface="MV Boli" pitchFamily="2" charset="0"/>
              <a:cs typeface="MV Boli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plagáti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3" t="20001" r="13227" b="11007"/>
          <a:stretch/>
        </p:blipFill>
        <p:spPr bwMode="auto">
          <a:xfrm>
            <a:off x="-6541" y="0"/>
            <a:ext cx="91570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257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3" t="22481" r="13401" b="11008"/>
          <a:stretch/>
        </p:blipFill>
        <p:spPr bwMode="auto">
          <a:xfrm>
            <a:off x="0" y="-13553"/>
            <a:ext cx="9144000" cy="6885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528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0" t="21705" r="13053" b="10387"/>
          <a:stretch/>
        </p:blipFill>
        <p:spPr bwMode="auto">
          <a:xfrm>
            <a:off x="0" y="0"/>
            <a:ext cx="91621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295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9" t="22170" r="13053" b="10078"/>
          <a:stretch/>
        </p:blipFill>
        <p:spPr bwMode="auto">
          <a:xfrm>
            <a:off x="0" y="0"/>
            <a:ext cx="9144000" cy="6889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886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lang="sk-SK" dirty="0" smtClean="0">
                <a:latin typeface="Segoe Print" panose="02000600000000000000" pitchFamily="2" charset="0"/>
              </a:rPr>
              <a:t>Ďakujem za pozornosť</a:t>
            </a:r>
            <a:endParaRPr lang="sk-SK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48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285720" y="3357562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chemeClr val="tx1">
                    <a:lumMod val="95000"/>
                  </a:schemeClr>
                </a:solidFill>
                <a:latin typeface="Segoe Print" pitchFamily="2" charset="0"/>
                <a:cs typeface="MV Boli" pitchFamily="2" charset="0"/>
              </a:rPr>
              <a:t>Intelektuálny kapitál</a:t>
            </a:r>
            <a:endParaRPr lang="sk-SK" dirty="0">
              <a:solidFill>
                <a:schemeClr val="tx1">
                  <a:lumMod val="95000"/>
                </a:schemeClr>
              </a:solidFill>
              <a:latin typeface="Segoe Print" pitchFamily="2" charset="0"/>
              <a:cs typeface="MV Boli" pitchFamily="2" charset="0"/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571472" y="1500174"/>
            <a:ext cx="81419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000" b="1" dirty="0" smtClean="0">
                <a:latin typeface="Segoe Print" pitchFamily="2" charset="0"/>
                <a:cs typeface="MV Boli" pitchFamily="2" charset="0"/>
              </a:rPr>
              <a:t>Koncept znalostnej organizácie</a:t>
            </a:r>
            <a:endParaRPr lang="sk-SK" sz="4000" b="1" dirty="0">
              <a:latin typeface="Segoe Print" pitchFamily="2" charset="0"/>
              <a:cs typeface="MV Boli" pitchFamily="2" charset="0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3286116" y="3357562"/>
            <a:ext cx="2444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latin typeface="Segoe Print" pitchFamily="2" charset="0"/>
                <a:cs typeface="MV Boli" pitchFamily="2" charset="0"/>
              </a:rPr>
              <a:t>Interaktívny proces</a:t>
            </a:r>
            <a:endParaRPr lang="sk-SK" dirty="0">
              <a:latin typeface="Segoe Print" pitchFamily="2" charset="0"/>
              <a:cs typeface="MV Boli" pitchFamily="2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6357950" y="3357562"/>
            <a:ext cx="2029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latin typeface="Segoe Print" pitchFamily="2" charset="0"/>
                <a:cs typeface="MV Boli" pitchFamily="2" charset="0"/>
              </a:rPr>
              <a:t>Sociálny kapitál</a:t>
            </a:r>
            <a:endParaRPr lang="sk-SK" dirty="0">
              <a:latin typeface="Segoe Print" pitchFamily="2" charset="0"/>
              <a:cs typeface="MV Boli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Bez názvu-1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9058" y="0"/>
            <a:ext cx="4848301" cy="6858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285720" y="2714620"/>
            <a:ext cx="30941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800" dirty="0" smtClean="0">
                <a:latin typeface="Segoe Print" pitchFamily="2" charset="0"/>
                <a:cs typeface="MV Boli" pitchFamily="2" charset="0"/>
              </a:rPr>
              <a:t>Potreby </a:t>
            </a:r>
          </a:p>
          <a:p>
            <a:r>
              <a:rPr lang="sk-SK" sz="4800" dirty="0" smtClean="0">
                <a:latin typeface="Segoe Print" pitchFamily="2" charset="0"/>
                <a:cs typeface="MV Boli" pitchFamily="2" charset="0"/>
              </a:rPr>
              <a:t>a zámery</a:t>
            </a:r>
            <a:endParaRPr lang="sk-SK" sz="4800" dirty="0">
              <a:latin typeface="Segoe Print" pitchFamily="2" charset="0"/>
              <a:cs typeface="MV Boli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Bez názvu-1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86182" y="0"/>
            <a:ext cx="4848301" cy="6858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071538" y="2714620"/>
            <a:ext cx="1967205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sk-SK" sz="6000" dirty="0" smtClean="0">
                <a:latin typeface="Segoe Print" pitchFamily="2" charset="0"/>
                <a:cs typeface="MV Boli" pitchFamily="2" charset="0"/>
              </a:rPr>
              <a:t>Ciele</a:t>
            </a:r>
            <a:endParaRPr lang="sk-SK" sz="6000" dirty="0">
              <a:latin typeface="Segoe Print" pitchFamily="2" charset="0"/>
              <a:cs typeface="MV Boli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Bez názvu-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7620" y="285728"/>
            <a:ext cx="4848301" cy="6858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42844" y="2428868"/>
            <a:ext cx="33554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800" dirty="0" smtClean="0">
                <a:latin typeface="Segoe Print" pitchFamily="2" charset="0"/>
                <a:cs typeface="MV Boli" pitchFamily="2" charset="0"/>
              </a:rPr>
              <a:t>Potreby –</a:t>
            </a:r>
          </a:p>
          <a:p>
            <a:r>
              <a:rPr lang="sk-SK" sz="4800" dirty="0" smtClean="0">
                <a:latin typeface="Segoe Print" pitchFamily="2" charset="0"/>
                <a:cs typeface="MV Boli" pitchFamily="2" charset="0"/>
              </a:rPr>
              <a:t> kto som?</a:t>
            </a:r>
            <a:endParaRPr lang="sk-SK" sz="4800" dirty="0">
              <a:latin typeface="Segoe Print" pitchFamily="2" charset="0"/>
              <a:cs typeface="MV Boli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sk-SK" dirty="0" smtClean="0">
                <a:latin typeface="Segoe Print" panose="02000600000000000000" pitchFamily="2" charset="0"/>
              </a:rPr>
              <a:t>2. princíp - potenciál</a:t>
            </a:r>
            <a:endParaRPr lang="sk-SK" dirty="0">
              <a:latin typeface="Segoe Print" panose="02000600000000000000" pitchFamily="2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775245"/>
            <a:ext cx="8507288" cy="4525963"/>
          </a:xfrm>
        </p:spPr>
        <p:txBody>
          <a:bodyPr>
            <a:normAutofit/>
          </a:bodyPr>
          <a:lstStyle/>
          <a:p>
            <a:r>
              <a:rPr lang="sk-SK" sz="2400" dirty="0">
                <a:latin typeface="Segoe Print" panose="02000600000000000000" pitchFamily="2" charset="0"/>
              </a:rPr>
              <a:t>p</a:t>
            </a:r>
            <a:r>
              <a:rPr lang="sk-SK" sz="2400" dirty="0" smtClean="0">
                <a:latin typeface="Segoe Print" panose="02000600000000000000" pitchFamily="2" charset="0"/>
              </a:rPr>
              <a:t>rofilové portfólio  pre hľadanie vlastnej jedinečnosti</a:t>
            </a:r>
          </a:p>
          <a:p>
            <a:r>
              <a:rPr lang="sk-SK" sz="2400" dirty="0" smtClean="0">
                <a:latin typeface="Segoe Print" panose="02000600000000000000" pitchFamily="2" charset="0"/>
              </a:rPr>
              <a:t>možnosti a potreby detí</a:t>
            </a:r>
            <a:endParaRPr lang="sk-SK" sz="2400" dirty="0">
              <a:latin typeface="Segoe Print" panose="02000600000000000000" pitchFamily="2" charset="0"/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809837" y="2132856"/>
            <a:ext cx="7524327" cy="4320480"/>
            <a:chOff x="4136547" y="2667044"/>
            <a:chExt cx="4899949" cy="3426252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34" t="12250" r="16443" b="6757"/>
            <a:stretch/>
          </p:blipFill>
          <p:spPr bwMode="auto">
            <a:xfrm>
              <a:off x="4136547" y="2667044"/>
              <a:ext cx="4899949" cy="3426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Obdĺžnik 3"/>
            <p:cNvSpPr/>
            <p:nvPr/>
          </p:nvSpPr>
          <p:spPr>
            <a:xfrm>
              <a:off x="6732240" y="3537186"/>
              <a:ext cx="576064" cy="7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6" name="Obdĺžnik 5"/>
            <p:cNvSpPr/>
            <p:nvPr/>
          </p:nvSpPr>
          <p:spPr>
            <a:xfrm>
              <a:off x="6732240" y="3815319"/>
              <a:ext cx="576064" cy="7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</p:spTree>
    <p:extLst>
      <p:ext uri="{BB962C8B-B14F-4D97-AF65-F5344CB8AC3E}">
        <p14:creationId xmlns:p14="http://schemas.microsoft.com/office/powerpoint/2010/main" val="352003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Bez názvu-1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28" y="-1000156"/>
            <a:ext cx="3080713" cy="4357718"/>
          </a:xfrm>
          <a:prstGeom prst="rect">
            <a:avLst/>
          </a:prstGeom>
        </p:spPr>
      </p:pic>
      <p:pic>
        <p:nvPicPr>
          <p:cNvPr id="6" name="Obrázok 5" descr="Bez názvu-1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1214422"/>
            <a:ext cx="3094298" cy="4376935"/>
          </a:xfrm>
          <a:prstGeom prst="rect">
            <a:avLst/>
          </a:prstGeom>
        </p:spPr>
      </p:pic>
      <p:pic>
        <p:nvPicPr>
          <p:cNvPr id="7" name="Obrázok 6" descr="Bez názvu-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3571876"/>
            <a:ext cx="3162072" cy="4472801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214282" y="857232"/>
            <a:ext cx="4371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dirty="0" smtClean="0">
                <a:latin typeface="Segoe Print" pitchFamily="2" charset="0"/>
                <a:cs typeface="MV Boli" pitchFamily="2" charset="0"/>
              </a:rPr>
              <a:t>Potreby a zámery</a:t>
            </a:r>
            <a:endParaRPr lang="sk-SK" sz="3600" dirty="0">
              <a:latin typeface="Segoe Print" pitchFamily="2" charset="0"/>
              <a:cs typeface="MV Boli" pitchFamily="2" charset="0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214282" y="3214686"/>
            <a:ext cx="1252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dirty="0" smtClean="0">
                <a:latin typeface="Segoe Print" pitchFamily="2" charset="0"/>
                <a:cs typeface="MV Boli" pitchFamily="2" charset="0"/>
              </a:rPr>
              <a:t>Ciele</a:t>
            </a:r>
            <a:endParaRPr lang="sk-SK" sz="3600" dirty="0">
              <a:latin typeface="Segoe Print" pitchFamily="2" charset="0"/>
              <a:cs typeface="MV Boli" pitchFamily="2" charset="0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214282" y="5357826"/>
            <a:ext cx="4612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dirty="0" smtClean="0">
                <a:latin typeface="Segoe Print" pitchFamily="2" charset="0"/>
                <a:cs typeface="MV Boli" pitchFamily="2" charset="0"/>
              </a:rPr>
              <a:t>Potreby – kto som</a:t>
            </a:r>
            <a:endParaRPr lang="sk-SK" sz="3600" dirty="0">
              <a:latin typeface="Segoe Print" pitchFamily="2" charset="0"/>
              <a:cs typeface="MV Boli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615</TotalTime>
  <Words>322</Words>
  <Application>Microsoft Office PowerPoint</Application>
  <PresentationFormat>Prezentácia na obrazovke (4:3)</PresentationFormat>
  <Paragraphs>127</Paragraphs>
  <Slides>36</Slides>
  <Notes>1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36</vt:i4>
      </vt:variant>
    </vt:vector>
  </HeadingPairs>
  <TitlesOfParts>
    <vt:vector size="37" baseType="lpstr">
      <vt:lpstr>Motív Office</vt:lpstr>
      <vt:lpstr>Prezentácia programu PowerPoint</vt:lpstr>
      <vt:lpstr>Výsledky spokojnosti detí v školách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2. princíp - potenciál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Ďakujem za pozornosť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Michal</dc:creator>
  <cp:lastModifiedBy>Vierka</cp:lastModifiedBy>
  <cp:revision>34</cp:revision>
  <dcterms:created xsi:type="dcterms:W3CDTF">2017-05-17T10:30:16Z</dcterms:created>
  <dcterms:modified xsi:type="dcterms:W3CDTF">2017-05-24T12:51:55Z</dcterms:modified>
</cp:coreProperties>
</file>