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notesMasterIdLst>
    <p:notesMasterId r:id="rId36"/>
  </p:notesMasterIdLst>
  <p:handoutMasterIdLst>
    <p:handoutMasterId r:id="rId37"/>
  </p:handoutMasterIdLst>
  <p:sldIdLst>
    <p:sldId id="339" r:id="rId2"/>
    <p:sldId id="477" r:id="rId3"/>
    <p:sldId id="453" r:id="rId4"/>
    <p:sldId id="454" r:id="rId5"/>
    <p:sldId id="433" r:id="rId6"/>
    <p:sldId id="425" r:id="rId7"/>
    <p:sldId id="439" r:id="rId8"/>
    <p:sldId id="450" r:id="rId9"/>
    <p:sldId id="451" r:id="rId10"/>
    <p:sldId id="445" r:id="rId11"/>
    <p:sldId id="478" r:id="rId12"/>
    <p:sldId id="479" r:id="rId13"/>
    <p:sldId id="480" r:id="rId14"/>
    <p:sldId id="469" r:id="rId15"/>
    <p:sldId id="459" r:id="rId16"/>
    <p:sldId id="468" r:id="rId17"/>
    <p:sldId id="481" r:id="rId18"/>
    <p:sldId id="464" r:id="rId19"/>
    <p:sldId id="482" r:id="rId20"/>
    <p:sldId id="466" r:id="rId21"/>
    <p:sldId id="483" r:id="rId22"/>
    <p:sldId id="458" r:id="rId23"/>
    <p:sldId id="484" r:id="rId24"/>
    <p:sldId id="473" r:id="rId25"/>
    <p:sldId id="460" r:id="rId26"/>
    <p:sldId id="472" r:id="rId27"/>
    <p:sldId id="455" r:id="rId28"/>
    <p:sldId id="456" r:id="rId29"/>
    <p:sldId id="446" r:id="rId30"/>
    <p:sldId id="449" r:id="rId31"/>
    <p:sldId id="457" r:id="rId32"/>
    <p:sldId id="474" r:id="rId33"/>
    <p:sldId id="475" r:id="rId34"/>
    <p:sldId id="476" r:id="rId35"/>
  </p:sldIdLst>
  <p:sldSz cx="9144000" cy="6858000" type="screen4x3"/>
  <p:notesSz cx="6794500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24" autoAdjust="0"/>
    <p:restoredTop sz="83097" autoAdjust="0"/>
  </p:normalViewPr>
  <p:slideViewPr>
    <p:cSldViewPr>
      <p:cViewPr varScale="1">
        <p:scale>
          <a:sx n="100" d="100"/>
          <a:sy n="100" d="100"/>
        </p:scale>
        <p:origin x="1494" y="90"/>
      </p:cViewPr>
      <p:guideLst/>
    </p:cSldViewPr>
  </p:slideViewPr>
  <p:outlineViewPr>
    <p:cViewPr>
      <p:scale>
        <a:sx n="33" d="100"/>
        <a:sy n="33" d="100"/>
      </p:scale>
      <p:origin x="0" y="-1016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3078"/>
    </p:cViewPr>
  </p:sorterViewPr>
  <p:notesViewPr>
    <p:cSldViewPr>
      <p:cViewPr varScale="1">
        <p:scale>
          <a:sx n="84" d="100"/>
          <a:sy n="84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22. 5. 2018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65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951" y="1"/>
            <a:ext cx="2944464" cy="5014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22. 5. 2018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247775"/>
            <a:ext cx="4491038" cy="337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92" y="4803935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781"/>
            <a:ext cx="2944465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951" y="9480781"/>
            <a:ext cx="2944464" cy="5014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321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11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211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05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49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455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22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0620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709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3557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789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4657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1735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938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0027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669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433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4411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3822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6444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495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570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294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6255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2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07794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3776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968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0892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300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5531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51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007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108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0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6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1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366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444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37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2248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8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5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6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6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1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6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Vide&#225;/Obecn&#225;%20&#353;kola%20-%20Hn&#237;zdo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147"/>
            <a:ext cx="9144000" cy="1475798"/>
          </a:xfrm>
        </p:spPr>
        <p:txBody>
          <a:bodyPr anchor="t" anchorCtr="0">
            <a:noAutofit/>
          </a:bodyPr>
          <a:lstStyle/>
          <a:p>
            <a:pPr algn="ctr"/>
            <a:r>
              <a:rPr lang="sk-SK" sz="4000" dirty="0" smtClean="0"/>
              <a:t/>
            </a:r>
            <a:br>
              <a:rPr lang="sk-SK" sz="4000" dirty="0" smtClean="0"/>
            </a:br>
            <a:r>
              <a:rPr lang="sk-SK" sz="4800" dirty="0" smtClean="0"/>
              <a:t>Ako byť dobrým učiteľom?</a:t>
            </a:r>
            <a:endParaRPr lang="sk-SK" sz="4800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27584" y="5733256"/>
            <a:ext cx="8083649" cy="5760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b="1" dirty="0" smtClean="0">
                <a:latin typeface="+mj-lt"/>
              </a:rPr>
              <a:t>Vladimír Burjan</a:t>
            </a:r>
            <a:endParaRPr lang="sk-SK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0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38" y="404664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/>
              <a:t>Niektoré </a:t>
            </a:r>
            <a:r>
              <a:rPr lang="sk-SK" sz="3200" dirty="0" smtClean="0"/>
              <a:t>charakteristiky súčasného sveta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38" y="1916832"/>
            <a:ext cx="8693750" cy="4680520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>
                <a:latin typeface="+mj-lt"/>
              </a:rPr>
              <a:t> </a:t>
            </a:r>
            <a:r>
              <a:rPr lang="sk-SK" sz="3200" dirty="0" smtClean="0">
                <a:latin typeface="+mj-lt"/>
              </a:rPr>
              <a:t> (Postmoderná) </a:t>
            </a:r>
            <a:r>
              <a:rPr lang="sk-SK" sz="3200" dirty="0">
                <a:latin typeface="+mj-lt"/>
              </a:rPr>
              <a:t>kríza (formálnych) autorít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Slabý štát  </a:t>
            </a:r>
            <a:r>
              <a:rPr lang="sk-SK" sz="3200" dirty="0" smtClean="0">
                <a:latin typeface="Cambria" panose="02040503050406030204" pitchFamily="18" charset="0"/>
              </a:rPr>
              <a:t>⇒  slabá </a:t>
            </a:r>
            <a:r>
              <a:rPr lang="sk-SK" sz="3200" dirty="0" smtClean="0">
                <a:latin typeface="+mj-lt"/>
              </a:rPr>
              <a:t>škola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„Právny extrémizmus“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Nedôvera rodičov k štátnym </a:t>
            </a:r>
            <a:r>
              <a:rPr lang="sk-SK" sz="3200" dirty="0" err="1" smtClean="0">
                <a:latin typeface="+mj-lt"/>
              </a:rPr>
              <a:t>vzdel</a:t>
            </a:r>
            <a:r>
              <a:rPr lang="sk-SK" sz="3200" dirty="0" smtClean="0">
                <a:latin typeface="+mj-lt"/>
              </a:rPr>
              <a:t>. systémom</a:t>
            </a:r>
            <a:endParaRPr lang="sk-SK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36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699" y="1844824"/>
            <a:ext cx="8748464" cy="501317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Masifikácia vzdelávania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Rýchle napredovanie poznania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„Nepredvídateľnosť“ blízkej budúcnosti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Koniec veľkých príbehov </a:t>
            </a:r>
            <a:r>
              <a:rPr lang="sk-SK" sz="3200" dirty="0">
                <a:latin typeface="Cambria" panose="02040503050406030204" pitchFamily="18" charset="0"/>
              </a:rPr>
              <a:t>⇒ </a:t>
            </a:r>
            <a:r>
              <a:rPr lang="sk-SK" sz="3200" b="0" dirty="0" smtClean="0">
                <a:solidFill>
                  <a:schemeClr val="tx1"/>
                </a:solidFill>
              </a:rPr>
              <a:t>absencia </a:t>
            </a:r>
            <a:r>
              <a:rPr lang="sk-SK" sz="3200" b="0" dirty="0" smtClean="0">
                <a:solidFill>
                  <a:schemeClr val="tx1"/>
                </a:solidFill>
              </a:rPr>
              <a:t>celospoločenského </a:t>
            </a:r>
            <a:r>
              <a:rPr lang="sk-SK" sz="3200" b="0" dirty="0" smtClean="0">
                <a:solidFill>
                  <a:schemeClr val="tx1"/>
                </a:solidFill>
              </a:rPr>
              <a:t>konsenzu v </a:t>
            </a:r>
            <a:r>
              <a:rPr lang="sk-SK" sz="3200" b="0" dirty="0">
                <a:solidFill>
                  <a:schemeClr val="tx1"/>
                </a:solidFill>
              </a:rPr>
              <a:t>otázkach vzdelávania </a:t>
            </a:r>
            <a:r>
              <a:rPr lang="sk-SK" sz="3200" b="0" dirty="0" smtClean="0">
                <a:solidFill>
                  <a:schemeClr val="tx1"/>
                </a:solidFill>
              </a:rPr>
              <a:t>(čo učiť</a:t>
            </a:r>
            <a:r>
              <a:rPr lang="sk-SK" sz="3200" b="0" dirty="0" smtClean="0">
                <a:solidFill>
                  <a:schemeClr val="tx1"/>
                </a:solidFill>
              </a:rPr>
              <a:t>?) a </a:t>
            </a:r>
            <a:r>
              <a:rPr lang="sk-SK" sz="3200" b="0" dirty="0" smtClean="0">
                <a:solidFill>
                  <a:schemeClr val="tx1"/>
                </a:solidFill>
              </a:rPr>
              <a:t>výchovy (k </a:t>
            </a:r>
            <a:r>
              <a:rPr lang="sk-SK" sz="3200" b="0" dirty="0" smtClean="0">
                <a:solidFill>
                  <a:schemeClr val="tx1"/>
                </a:solidFill>
              </a:rPr>
              <a:t>čomu</a:t>
            </a:r>
            <a:br>
              <a:rPr lang="sk-SK" sz="3200" b="0" dirty="0" smtClean="0">
                <a:solidFill>
                  <a:schemeClr val="tx1"/>
                </a:solidFill>
              </a:rPr>
            </a:br>
            <a:r>
              <a:rPr lang="sk-SK" sz="3200" b="0" dirty="0" smtClean="0">
                <a:solidFill>
                  <a:schemeClr val="tx1"/>
                </a:solidFill>
              </a:rPr>
              <a:t>a </a:t>
            </a:r>
            <a:r>
              <a:rPr lang="sk-SK" sz="3200" b="0" dirty="0" smtClean="0">
                <a:solidFill>
                  <a:schemeClr val="tx1"/>
                </a:solidFill>
              </a:rPr>
              <a:t>ako vychovávať</a:t>
            </a:r>
            <a:r>
              <a:rPr lang="sk-SK" sz="3200" b="0" dirty="0" smtClean="0">
                <a:solidFill>
                  <a:schemeClr val="tx1"/>
                </a:solidFill>
              </a:rPr>
              <a:t>?)</a:t>
            </a:r>
            <a:endParaRPr lang="sk-SK" sz="3200" b="0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4699" y="116632"/>
            <a:ext cx="8892480" cy="1152549"/>
          </a:xfrm>
        </p:spPr>
        <p:txBody>
          <a:bodyPr anchor="t" anchorCtr="0"/>
          <a:lstStyle/>
          <a:p>
            <a:r>
              <a:rPr lang="sk-SK" sz="3200" dirty="0" smtClean="0">
                <a:solidFill>
                  <a:schemeClr val="tx1"/>
                </a:solidFill>
              </a:rPr>
              <a:t>Charakteristiky dnešnej spoločnosti,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ktoré majú vplyv na prácu učiteľov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4699" y="1844824"/>
            <a:ext cx="8748464" cy="501317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>
                <a:solidFill>
                  <a:schemeClr val="tx1"/>
                </a:solidFill>
              </a:rPr>
              <a:t>Stupňujúce sa požiadavky spoločnosti</a:t>
            </a:r>
            <a:br>
              <a:rPr lang="sk-SK" sz="3200" b="0" dirty="0">
                <a:solidFill>
                  <a:schemeClr val="tx1"/>
                </a:solidFill>
              </a:rPr>
            </a:br>
            <a:r>
              <a:rPr lang="sk-SK" sz="3200" b="0" dirty="0">
                <a:solidFill>
                  <a:schemeClr val="tx1"/>
                </a:solidFill>
              </a:rPr>
              <a:t>na školu</a:t>
            </a: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Silnejúca </a:t>
            </a:r>
            <a:r>
              <a:rPr lang="sk-SK" sz="3200" b="0" dirty="0">
                <a:solidFill>
                  <a:schemeClr val="tx1"/>
                </a:solidFill>
              </a:rPr>
              <a:t>konkurencia zo </a:t>
            </a:r>
            <a:r>
              <a:rPr lang="sk-SK" sz="3200" b="0" dirty="0" smtClean="0">
                <a:solidFill>
                  <a:schemeClr val="tx1"/>
                </a:solidFill>
              </a:rPr>
              <a:t>strany iných </a:t>
            </a:r>
            <a:r>
              <a:rPr lang="sk-SK" sz="3200" b="0" dirty="0">
                <a:solidFill>
                  <a:schemeClr val="tx1"/>
                </a:solidFill>
              </a:rPr>
              <a:t>vzdelávacích </a:t>
            </a:r>
            <a:r>
              <a:rPr lang="sk-SK" sz="3200" b="0" dirty="0" smtClean="0">
                <a:solidFill>
                  <a:schemeClr val="tx1"/>
                </a:solidFill>
              </a:rPr>
              <a:t>inštitúcií, prostredí...</a:t>
            </a: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Iné deti</a:t>
            </a: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Iní rodičia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4699" y="116632"/>
            <a:ext cx="8892480" cy="1152549"/>
          </a:xfrm>
        </p:spPr>
        <p:txBody>
          <a:bodyPr anchor="t" anchorCtr="0"/>
          <a:lstStyle/>
          <a:p>
            <a:r>
              <a:rPr lang="sk-SK" sz="3200" dirty="0" smtClean="0">
                <a:solidFill>
                  <a:schemeClr val="tx1"/>
                </a:solidFill>
              </a:rPr>
              <a:t>Charakteristiky dnešnej spoločnosti,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ktoré majú vplyv na prácu učiteľov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3999" cy="2071317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Čo s tým?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3369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bW_aQZFbyXk/hqdefault.jpg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76672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067" y="2204864"/>
            <a:ext cx="6243329" cy="335699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sz="3600" i="1" dirty="0">
                <a:latin typeface="+mj-lt"/>
              </a:rPr>
              <a:t>Vyučujem v </a:t>
            </a:r>
            <a:r>
              <a:rPr lang="sk-SK" sz="3600" i="1" dirty="0" smtClean="0">
                <a:latin typeface="+mj-lt"/>
              </a:rPr>
              <a:t>škole.</a:t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Je </a:t>
            </a:r>
            <a:r>
              <a:rPr lang="sk-SK" sz="3600" i="1" dirty="0">
                <a:latin typeface="+mj-lt"/>
              </a:rPr>
              <a:t>to podobné, ako </a:t>
            </a:r>
            <a:r>
              <a:rPr lang="sk-SK" sz="3600" i="1" dirty="0" smtClean="0">
                <a:latin typeface="+mj-lt"/>
              </a:rPr>
              <a:t>keby ste</a:t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sa </a:t>
            </a:r>
            <a:r>
              <a:rPr lang="sk-SK" sz="3600" i="1" dirty="0">
                <a:latin typeface="+mj-lt"/>
              </a:rPr>
              <a:t>pokúšali o </a:t>
            </a:r>
            <a:r>
              <a:rPr lang="sk-SK" sz="3600" i="1" dirty="0" smtClean="0">
                <a:latin typeface="+mj-lt"/>
              </a:rPr>
              <a:t>ľúbostný </a:t>
            </a:r>
            <a:r>
              <a:rPr lang="sk-SK" sz="3600" i="1" dirty="0" smtClean="0">
                <a:latin typeface="+mj-lt"/>
              </a:rPr>
              <a:t>vzťah</a:t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s </a:t>
            </a:r>
            <a:r>
              <a:rPr lang="sk-SK" sz="3600" i="1" dirty="0" smtClean="0">
                <a:latin typeface="+mj-lt"/>
              </a:rPr>
              <a:t>nosorožcom.</a:t>
            </a:r>
          </a:p>
          <a:p>
            <a:pPr marL="0" indent="0" algn="r">
              <a:buNone/>
            </a:pPr>
            <a:r>
              <a:rPr lang="sk-SK" sz="3600" i="1" dirty="0" smtClean="0">
                <a:latin typeface="+mj-lt"/>
              </a:rPr>
              <a:t>Anne </a:t>
            </a:r>
            <a:r>
              <a:rPr lang="sk-SK" sz="3600" i="1" dirty="0" err="1" smtClean="0">
                <a:latin typeface="+mj-lt"/>
              </a:rPr>
              <a:t>Sexton</a:t>
            </a:r>
            <a:r>
              <a:rPr lang="sk-SK" sz="3600" i="1" dirty="0" smtClean="0">
                <a:latin typeface="+mj-lt"/>
              </a:rPr>
              <a:t/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(1928 – 1974)</a:t>
            </a:r>
            <a:endParaRPr lang="sk-SK" sz="3600" i="1" dirty="0">
              <a:latin typeface="+mj-lt"/>
            </a:endParaRPr>
          </a:p>
        </p:txBody>
      </p:sp>
      <p:pic>
        <p:nvPicPr>
          <p:cNvPr id="3074" name="Picture 2" descr="http://image2.findagrave.com/photos/2002/14/3995_10111238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28" y="11668"/>
            <a:ext cx="2597172" cy="34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863405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Nové pojatie</a:t>
            </a:r>
            <a:br>
              <a:rPr lang="sk-SK" sz="4800" dirty="0" smtClean="0"/>
            </a:br>
            <a:r>
              <a:rPr lang="sk-SK" sz="4800" dirty="0" smtClean="0"/>
              <a:t>profesie učiteľa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8941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719389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Učiteľstvo</a:t>
            </a:r>
            <a:br>
              <a:rPr lang="sk-SK" sz="4800" dirty="0" smtClean="0"/>
            </a:br>
            <a:r>
              <a:rPr lang="sk-SK" sz="4800" dirty="0" smtClean="0"/>
              <a:t>ako pomáhajúca profesia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8193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140968"/>
            <a:ext cx="5904655" cy="328498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k-SK" sz="3200" i="1" dirty="0">
                <a:latin typeface="+mj-lt"/>
              </a:rPr>
              <a:t>Deti, ktoré sú doma milované, chodia do školy, aby sa </a:t>
            </a:r>
            <a:r>
              <a:rPr lang="sk-SK" sz="3200" i="1" dirty="0" smtClean="0">
                <a:latin typeface="+mj-lt"/>
              </a:rPr>
              <a:t>učili.</a:t>
            </a:r>
            <a:br>
              <a:rPr lang="sk-SK" sz="3200" i="1" dirty="0" smtClean="0">
                <a:latin typeface="+mj-lt"/>
              </a:rPr>
            </a:br>
            <a:r>
              <a:rPr lang="sk-SK" sz="3200" i="1" dirty="0" smtClean="0">
                <a:latin typeface="+mj-lt"/>
              </a:rPr>
              <a:t>Tie</a:t>
            </a:r>
            <a:r>
              <a:rPr lang="sk-SK" sz="3200" i="1" dirty="0">
                <a:latin typeface="+mj-lt"/>
              </a:rPr>
              <a:t>, ktoré nie sú, </a:t>
            </a:r>
            <a:r>
              <a:rPr lang="sk-SK" sz="3200" i="1" dirty="0" smtClean="0">
                <a:latin typeface="+mj-lt"/>
              </a:rPr>
              <a:t>prichádzajú</a:t>
            </a:r>
            <a:br>
              <a:rPr lang="sk-SK" sz="3200" i="1" dirty="0" smtClean="0">
                <a:latin typeface="+mj-lt"/>
              </a:rPr>
            </a:br>
            <a:r>
              <a:rPr lang="sk-SK" sz="3200" i="1" dirty="0" smtClean="0">
                <a:latin typeface="+mj-lt"/>
              </a:rPr>
              <a:t>do </a:t>
            </a:r>
            <a:r>
              <a:rPr lang="sk-SK" sz="3200" i="1" dirty="0">
                <a:latin typeface="+mj-lt"/>
              </a:rPr>
              <a:t>školy, aby boli milované</a:t>
            </a:r>
            <a:r>
              <a:rPr lang="sk-SK" sz="3200" i="1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sk-SK" sz="3200" i="1" dirty="0" smtClean="0">
              <a:latin typeface="+mj-lt"/>
            </a:endParaRPr>
          </a:p>
          <a:p>
            <a:pPr marL="0" indent="0" algn="r">
              <a:buNone/>
            </a:pPr>
            <a:r>
              <a:rPr lang="sk-SK" sz="3200" i="1" dirty="0" err="1" smtClean="0">
                <a:latin typeface="+mj-lt"/>
              </a:rPr>
              <a:t>Nicholas</a:t>
            </a:r>
            <a:r>
              <a:rPr lang="sk-SK" sz="3200" i="1" dirty="0" smtClean="0">
                <a:latin typeface="+mj-lt"/>
              </a:rPr>
              <a:t> </a:t>
            </a:r>
            <a:r>
              <a:rPr lang="sk-SK" sz="3200" i="1" dirty="0">
                <a:latin typeface="+mj-lt"/>
              </a:rPr>
              <a:t>A</a:t>
            </a:r>
            <a:r>
              <a:rPr lang="sk-SK" sz="3200" i="1" dirty="0" smtClean="0">
                <a:latin typeface="+mj-lt"/>
              </a:rPr>
              <a:t>. </a:t>
            </a:r>
            <a:r>
              <a:rPr lang="sk-SK" sz="3200" i="1" dirty="0" err="1" smtClean="0">
                <a:latin typeface="+mj-lt"/>
              </a:rPr>
              <a:t>Ferroni</a:t>
            </a:r>
            <a:endParaRPr lang="sk-SK" sz="3200" i="1" dirty="0">
              <a:latin typeface="+mj-lt"/>
            </a:endParaRPr>
          </a:p>
        </p:txBody>
      </p:sp>
      <p:pic>
        <p:nvPicPr>
          <p:cNvPr id="2050" name="Picture 2" descr="http://greginhollywood.com/wordpress/wp-content/uploads/Ni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/>
          <a:stretch/>
        </p:blipFill>
        <p:spPr bwMode="auto">
          <a:xfrm>
            <a:off x="5724128" y="0"/>
            <a:ext cx="3423274" cy="49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719389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Výchova a vzdelávanie</a:t>
            </a:r>
            <a:br>
              <a:rPr lang="sk-SK" sz="4800" dirty="0" smtClean="0"/>
            </a:br>
            <a:r>
              <a:rPr lang="sk-SK" sz="4800" dirty="0" smtClean="0"/>
              <a:t>ako celostné pôsobenie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0520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06" y="2636912"/>
            <a:ext cx="5832648" cy="36004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k-SK" sz="3600" i="1" dirty="0">
                <a:latin typeface="+mj-lt"/>
              </a:rPr>
              <a:t>Učitelia nesmú </a:t>
            </a:r>
            <a:r>
              <a:rPr lang="sk-SK" sz="3600" i="1" dirty="0" smtClean="0">
                <a:latin typeface="+mj-lt"/>
              </a:rPr>
              <a:t>byť podobní </a:t>
            </a:r>
            <a:r>
              <a:rPr lang="sk-SK" sz="3600" i="1" dirty="0">
                <a:latin typeface="+mj-lt"/>
              </a:rPr>
              <a:t>stĺpom pri </a:t>
            </a:r>
            <a:r>
              <a:rPr lang="sk-SK" sz="3600" i="1" dirty="0" smtClean="0">
                <a:latin typeface="+mj-lt"/>
              </a:rPr>
              <a:t>cestách,</a:t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ktoré </a:t>
            </a:r>
            <a:r>
              <a:rPr lang="sk-SK" sz="3600" i="1" dirty="0">
                <a:latin typeface="+mj-lt"/>
              </a:rPr>
              <a:t>iba ukazujú, kam </a:t>
            </a:r>
            <a:r>
              <a:rPr lang="sk-SK" sz="3600" i="1" dirty="0" smtClean="0">
                <a:latin typeface="+mj-lt"/>
              </a:rPr>
              <a:t>ísť,</a:t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ale </a:t>
            </a:r>
            <a:r>
              <a:rPr lang="sk-SK" sz="3600" i="1" dirty="0">
                <a:latin typeface="+mj-lt"/>
              </a:rPr>
              <a:t>samy nejdú</a:t>
            </a:r>
            <a:r>
              <a:rPr lang="sk-SK" sz="3600" i="1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sk-SK" sz="3600" i="1" dirty="0">
              <a:latin typeface="+mj-lt"/>
            </a:endParaRPr>
          </a:p>
          <a:p>
            <a:pPr marL="0" indent="0" algn="r">
              <a:buNone/>
            </a:pPr>
            <a:r>
              <a:rPr lang="sk-SK" sz="3600" i="1" dirty="0" smtClean="0">
                <a:latin typeface="+mj-lt"/>
              </a:rPr>
              <a:t>Jan </a:t>
            </a:r>
            <a:r>
              <a:rPr lang="sk-SK" sz="3600" i="1" dirty="0">
                <a:latin typeface="+mj-lt"/>
              </a:rPr>
              <a:t>Amos Komenský</a:t>
            </a:r>
          </a:p>
        </p:txBody>
      </p:sp>
      <p:pic>
        <p:nvPicPr>
          <p:cNvPr id="1026" name="Picture 2" descr="Image result for jan amos komenskÃ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62" y="3501008"/>
            <a:ext cx="6243329" cy="33569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3600" i="1" dirty="0">
                <a:latin typeface="+mj-lt"/>
              </a:rPr>
              <a:t>Nie je dôležité, aby </a:t>
            </a:r>
            <a:r>
              <a:rPr lang="sk-SK" sz="3600" i="1" dirty="0" smtClean="0">
                <a:latin typeface="+mj-lt"/>
              </a:rPr>
              <a:t>žiaci vedeli,</a:t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koľko </a:t>
            </a:r>
            <a:r>
              <a:rPr lang="sk-SK" sz="3600" i="1" dirty="0">
                <a:latin typeface="+mj-lt"/>
              </a:rPr>
              <a:t>má pavúk nôh, ale aby </a:t>
            </a:r>
            <a:r>
              <a:rPr lang="sk-SK" sz="3600" i="1" dirty="0" smtClean="0">
                <a:latin typeface="+mj-lt"/>
              </a:rPr>
              <a:t>mu ich </a:t>
            </a:r>
            <a:r>
              <a:rPr lang="sk-SK" sz="3600" i="1" dirty="0" smtClean="0">
                <a:latin typeface="+mj-lt"/>
              </a:rPr>
              <a:t>netrhali.</a:t>
            </a:r>
          </a:p>
          <a:p>
            <a:pPr marL="0" indent="0" algn="r">
              <a:buNone/>
            </a:pPr>
            <a:r>
              <a:rPr lang="sk-SK" sz="3600" i="1" dirty="0" err="1" smtClean="0">
                <a:latin typeface="+mj-lt"/>
              </a:rPr>
              <a:t>Renata</a:t>
            </a:r>
            <a:r>
              <a:rPr lang="sk-SK" sz="3600" i="1" dirty="0" smtClean="0">
                <a:latin typeface="+mj-lt"/>
              </a:rPr>
              <a:t> </a:t>
            </a:r>
            <a:r>
              <a:rPr lang="sk-SK" sz="3600" i="1" dirty="0" err="1" smtClean="0">
                <a:latin typeface="+mj-lt"/>
              </a:rPr>
              <a:t>Halaxová</a:t>
            </a:r>
            <a:endParaRPr lang="sk-SK" sz="3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8" y="0"/>
            <a:ext cx="446968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719389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Učiteľ ako osobný poradca, tréner, mentor, sprievodca...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5831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6243329" cy="33569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3200" i="1" dirty="0">
                <a:latin typeface="+mj-lt"/>
              </a:rPr>
              <a:t>Učitelia sa musia zmeniť z </a:t>
            </a:r>
            <a:r>
              <a:rPr lang="sk-SK" sz="3200" i="1" dirty="0" smtClean="0">
                <a:latin typeface="+mj-lt"/>
              </a:rPr>
              <a:t>ľudí,</a:t>
            </a:r>
            <a:br>
              <a:rPr lang="sk-SK" sz="3200" i="1" dirty="0" smtClean="0">
                <a:latin typeface="+mj-lt"/>
              </a:rPr>
            </a:br>
            <a:r>
              <a:rPr lang="sk-SK" sz="3200" i="1" dirty="0" smtClean="0">
                <a:latin typeface="+mj-lt"/>
              </a:rPr>
              <a:t>ktorí </a:t>
            </a:r>
            <a:r>
              <a:rPr lang="sk-SK" sz="3200" i="1" dirty="0">
                <a:latin typeface="+mj-lt"/>
              </a:rPr>
              <a:t>veľa rozprávajú, na </a:t>
            </a:r>
            <a:r>
              <a:rPr lang="sk-SK" sz="3200" i="1" dirty="0" smtClean="0">
                <a:latin typeface="+mj-lt"/>
              </a:rPr>
              <a:t>ľudí,</a:t>
            </a:r>
            <a:br>
              <a:rPr lang="sk-SK" sz="3200" i="1" dirty="0" smtClean="0">
                <a:latin typeface="+mj-lt"/>
              </a:rPr>
            </a:br>
            <a:r>
              <a:rPr lang="sk-SK" sz="3200" i="1" dirty="0" smtClean="0">
                <a:latin typeface="+mj-lt"/>
              </a:rPr>
              <a:t>ktorí </a:t>
            </a:r>
            <a:r>
              <a:rPr lang="sk-SK" sz="3200" i="1" dirty="0">
                <a:latin typeface="+mj-lt"/>
              </a:rPr>
              <a:t>sú schopní </a:t>
            </a:r>
            <a:r>
              <a:rPr lang="sk-SK" sz="3200" i="1" dirty="0" smtClean="0">
                <a:latin typeface="+mj-lt"/>
              </a:rPr>
              <a:t>počúvať</a:t>
            </a:r>
            <a:br>
              <a:rPr lang="sk-SK" sz="3200" i="1" dirty="0" smtClean="0">
                <a:latin typeface="+mj-lt"/>
              </a:rPr>
            </a:br>
            <a:r>
              <a:rPr lang="sk-SK" sz="3200" i="1" dirty="0" smtClean="0">
                <a:latin typeface="+mj-lt"/>
              </a:rPr>
              <a:t>a </a:t>
            </a:r>
            <a:r>
              <a:rPr lang="sk-SK" sz="3200" i="1" dirty="0">
                <a:latin typeface="+mj-lt"/>
              </a:rPr>
              <a:t>pochopiť deti</a:t>
            </a:r>
            <a:r>
              <a:rPr lang="sk-SK" sz="3200" i="1" dirty="0" smtClean="0">
                <a:latin typeface="+mj-lt"/>
              </a:rPr>
              <a:t>.</a:t>
            </a:r>
          </a:p>
          <a:p>
            <a:pPr marL="0" indent="0" algn="r">
              <a:buNone/>
            </a:pPr>
            <a:r>
              <a:rPr lang="sk-SK" sz="3200" i="1" dirty="0" err="1" smtClean="0">
                <a:latin typeface="+mj-lt"/>
              </a:rPr>
              <a:t>Lars</a:t>
            </a:r>
            <a:r>
              <a:rPr lang="sk-SK" sz="3200" i="1" dirty="0" smtClean="0">
                <a:latin typeface="+mj-lt"/>
              </a:rPr>
              <a:t> </a:t>
            </a:r>
            <a:r>
              <a:rPr lang="sk-SK" sz="3200" i="1" dirty="0" err="1">
                <a:latin typeface="+mj-lt"/>
              </a:rPr>
              <a:t>Rokkjaer</a:t>
            </a:r>
            <a:endParaRPr lang="sk-SK" sz="3200" i="1" dirty="0">
              <a:latin typeface="+mj-lt"/>
            </a:endParaRPr>
          </a:p>
        </p:txBody>
      </p:sp>
      <p:pic>
        <p:nvPicPr>
          <p:cNvPr id="1026" name="Picture 2" descr="https://i.ytimg.com/vi/AxUC4HKFBR8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5" t="6026" r="11506"/>
          <a:stretch/>
        </p:blipFill>
        <p:spPr bwMode="auto">
          <a:xfrm>
            <a:off x="5901641" y="0"/>
            <a:ext cx="3244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2719389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Učiteľ ako člen</a:t>
            </a:r>
            <a:br>
              <a:rPr lang="sk-SK" sz="4800" dirty="0" smtClean="0"/>
            </a:br>
            <a:r>
              <a:rPr lang="sk-SK" sz="4800" dirty="0" smtClean="0"/>
              <a:t>koordinovaného tímu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51228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292" y="1700808"/>
            <a:ext cx="8622196" cy="515719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>
                <a:solidFill>
                  <a:schemeClr val="tx1"/>
                </a:solidFill>
              </a:rPr>
              <a:t>Učitelia by mali suplovať rodinu, </a:t>
            </a:r>
            <a:r>
              <a:rPr lang="sk-SK" sz="3200" b="0" dirty="0" smtClean="0">
                <a:solidFill>
                  <a:schemeClr val="tx1"/>
                </a:solidFill>
              </a:rPr>
              <a:t>kde </a:t>
            </a:r>
            <a:r>
              <a:rPr lang="sk-SK" sz="3200" b="0" dirty="0">
                <a:solidFill>
                  <a:schemeClr val="tx1"/>
                </a:solidFill>
              </a:rPr>
              <a:t>treba.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Poslaním </a:t>
            </a:r>
            <a:r>
              <a:rPr lang="sk-SK" sz="3200" b="0" dirty="0" smtClean="0">
                <a:solidFill>
                  <a:schemeClr val="tx1"/>
                </a:solidFill>
              </a:rPr>
              <a:t>učiteľa </a:t>
            </a:r>
            <a:r>
              <a:rPr lang="sk-SK" sz="3200" b="0" dirty="0" smtClean="0">
                <a:solidFill>
                  <a:schemeClr val="tx1"/>
                </a:solidFill>
              </a:rPr>
              <a:t>by mala byť nielen </a:t>
            </a:r>
            <a:r>
              <a:rPr lang="sk-SK" sz="3200" b="0" dirty="0" err="1" smtClean="0">
                <a:solidFill>
                  <a:schemeClr val="tx1"/>
                </a:solidFill>
              </a:rPr>
              <a:t>informá-cia</a:t>
            </a:r>
            <a:r>
              <a:rPr lang="sk-SK" sz="3200" b="0" dirty="0" smtClean="0">
                <a:solidFill>
                  <a:schemeClr val="tx1"/>
                </a:solidFill>
              </a:rPr>
              <a:t>, ale </a:t>
            </a:r>
            <a:r>
              <a:rPr lang="sk-SK" sz="3200" b="0" dirty="0">
                <a:solidFill>
                  <a:schemeClr val="tx1"/>
                </a:solidFill>
              </a:rPr>
              <a:t>aj </a:t>
            </a:r>
            <a:r>
              <a:rPr lang="sk-SK" sz="3200" b="0" dirty="0" smtClean="0">
                <a:solidFill>
                  <a:schemeClr val="tx1"/>
                </a:solidFill>
              </a:rPr>
              <a:t>formácia.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Učitelia </a:t>
            </a:r>
            <a:r>
              <a:rPr lang="sk-SK" sz="3200" b="0" dirty="0">
                <a:solidFill>
                  <a:schemeClr val="tx1"/>
                </a:solidFill>
              </a:rPr>
              <a:t>by mali rozvíjať mäkké zručnosti žiakov.</a:t>
            </a:r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Učitelia </a:t>
            </a:r>
            <a:r>
              <a:rPr lang="sk-SK" sz="3200" b="0" dirty="0">
                <a:solidFill>
                  <a:schemeClr val="tx1"/>
                </a:solidFill>
              </a:rPr>
              <a:t>by mali mať osobnejšie vzťahy so žiakmi, mali by pre nich byť neformálnymi autoritami, vzormi</a:t>
            </a:r>
            <a:r>
              <a:rPr lang="sk-SK" sz="3200" b="0" dirty="0" smtClean="0">
                <a:solidFill>
                  <a:schemeClr val="tx1"/>
                </a:solidFill>
              </a:rPr>
              <a:t>...</a:t>
            </a:r>
            <a:endParaRPr lang="sk-SK" sz="3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5780" y="116632"/>
            <a:ext cx="8892480" cy="1152549"/>
          </a:xfrm>
        </p:spPr>
        <p:txBody>
          <a:bodyPr anchor="t" anchorCtr="0"/>
          <a:lstStyle/>
          <a:p>
            <a:r>
              <a:rPr lang="sk-SK" sz="3200" dirty="0" smtClean="0">
                <a:solidFill>
                  <a:schemeClr val="tx1"/>
                </a:solidFill>
              </a:rPr>
              <a:t>Nové pojatie profesie učiteľa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- oblasť výchovy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96952"/>
            <a:ext cx="5832648" cy="30243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sz="3600" i="1" dirty="0" smtClean="0">
                <a:latin typeface="+mj-lt"/>
              </a:rPr>
              <a:t>Učíme sa najmä od ľudí,</a:t>
            </a:r>
            <a:br>
              <a:rPr lang="sk-SK" sz="3600" i="1" dirty="0" smtClean="0">
                <a:latin typeface="+mj-lt"/>
              </a:rPr>
            </a:br>
            <a:r>
              <a:rPr lang="sk-SK" sz="3600" i="1" dirty="0" smtClean="0">
                <a:latin typeface="+mj-lt"/>
              </a:rPr>
              <a:t>ktorých máme radi</a:t>
            </a:r>
            <a:r>
              <a:rPr lang="sk-SK" sz="3600" i="1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sk-SK" sz="3600" i="1" dirty="0" smtClean="0">
              <a:latin typeface="+mj-lt"/>
            </a:endParaRPr>
          </a:p>
          <a:p>
            <a:pPr marL="0" indent="0" algn="r">
              <a:buNone/>
            </a:pPr>
            <a:r>
              <a:rPr lang="sk-SK" sz="3600" i="1" dirty="0" smtClean="0">
                <a:latin typeface="+mj-lt"/>
              </a:rPr>
              <a:t>David </a:t>
            </a:r>
            <a:r>
              <a:rPr lang="sk-SK" sz="3600" i="1" dirty="0" err="1" smtClean="0">
                <a:latin typeface="+mj-lt"/>
              </a:rPr>
              <a:t>Brooks</a:t>
            </a:r>
            <a:endParaRPr lang="sk-SK" sz="3600" i="1" dirty="0">
              <a:latin typeface="+mj-lt"/>
            </a:endParaRPr>
          </a:p>
        </p:txBody>
      </p:sp>
      <p:pic>
        <p:nvPicPr>
          <p:cNvPr id="4098" name="Picture 2" descr="http://mycatbirdseat.com/wp-content/uploads/2013/01/David-Brooks.jpg_m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4824" y="1"/>
            <a:ext cx="287917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1844824"/>
            <a:ext cx="8748464" cy="501317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/>
              <a:t>učiteľ by mal informovať </a:t>
            </a:r>
            <a:r>
              <a:rPr lang="sk-SK" sz="3200" b="0" dirty="0"/>
              <a:t>o možnostiach vzdelávania, usmerňovať, </a:t>
            </a:r>
            <a:r>
              <a:rPr lang="sk-SK" sz="3200" b="0" dirty="0" smtClean="0"/>
              <a:t>odporúčať,</a:t>
            </a:r>
            <a:endParaRPr lang="sk-SK" sz="3200" b="0" dirty="0"/>
          </a:p>
          <a:p>
            <a:pPr marL="45720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/>
              <a:t>učiteľ </a:t>
            </a:r>
            <a:r>
              <a:rPr lang="sk-SK" sz="3200" b="0" dirty="0" smtClean="0"/>
              <a:t>by mal poskytovať konzultácie,</a:t>
            </a:r>
            <a:endParaRPr lang="sk-SK" sz="3200" b="0" dirty="0"/>
          </a:p>
          <a:p>
            <a:pPr marL="457200" lvl="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/>
              <a:t>učiteľ by mal motivovať</a:t>
            </a:r>
            <a:r>
              <a:rPr lang="sk-SK" sz="3200" b="0" dirty="0"/>
              <a:t>, </a:t>
            </a:r>
            <a:r>
              <a:rPr lang="sk-SK" sz="3200" b="0" dirty="0" smtClean="0"/>
              <a:t>posmeľovať,</a:t>
            </a:r>
            <a:endParaRPr lang="sk-SK" sz="3200" b="0" dirty="0" smtClean="0"/>
          </a:p>
          <a:p>
            <a:pPr marL="457200" lvl="0" indent="-457200">
              <a:spcAft>
                <a:spcPts val="18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/>
              <a:t>učiteľ by mal dodávať </a:t>
            </a:r>
            <a:r>
              <a:rPr lang="sk-SK" sz="3200" b="0" dirty="0" smtClean="0"/>
              <a:t>učeniu </a:t>
            </a:r>
            <a:r>
              <a:rPr lang="sk-SK" sz="3200" b="0" dirty="0" smtClean="0"/>
              <a:t>zmysel</a:t>
            </a:r>
            <a:br>
              <a:rPr lang="sk-SK" sz="3200" b="0" dirty="0" smtClean="0"/>
            </a:br>
            <a:r>
              <a:rPr lang="sk-SK" sz="3200" b="0" dirty="0" smtClean="0"/>
              <a:t>(nielen </a:t>
            </a:r>
            <a:r>
              <a:rPr lang="sk-SK" sz="3200" b="0" dirty="0"/>
              <a:t>know-how, ale aj know-why</a:t>
            </a:r>
            <a:r>
              <a:rPr lang="sk-SK" sz="3200" b="0" dirty="0" smtClean="0"/>
              <a:t>).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92480" cy="1152549"/>
          </a:xfrm>
        </p:spPr>
        <p:txBody>
          <a:bodyPr anchor="t" anchorCtr="0"/>
          <a:lstStyle/>
          <a:p>
            <a:r>
              <a:rPr lang="sk-SK" sz="3200" dirty="0" smtClean="0">
                <a:solidFill>
                  <a:schemeClr val="tx1"/>
                </a:solidFill>
              </a:rPr>
              <a:t>Nové pojatie profesie učiteľa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- oblasť vzdelávania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3999" cy="3295453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Akí učitelia budú</a:t>
            </a:r>
            <a:br>
              <a:rPr lang="sk-SK" sz="4800" dirty="0" smtClean="0"/>
            </a:br>
            <a:r>
              <a:rPr lang="sk-SK" sz="4800" dirty="0" smtClean="0"/>
              <a:t>úspešní v 21. storočí?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809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844824"/>
            <a:ext cx="8748464" cy="443711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Skôr </a:t>
            </a:r>
            <a:r>
              <a:rPr lang="sk-SK" sz="3200" b="0" dirty="0" err="1" smtClean="0">
                <a:solidFill>
                  <a:schemeClr val="tx1"/>
                </a:solidFill>
              </a:rPr>
              <a:t>paidotrop</a:t>
            </a:r>
            <a:r>
              <a:rPr lang="sk-SK" sz="3200" b="0" dirty="0" smtClean="0">
                <a:solidFill>
                  <a:schemeClr val="tx1"/>
                </a:solidFill>
              </a:rPr>
              <a:t> ako </a:t>
            </a:r>
            <a:r>
              <a:rPr lang="sk-SK" sz="3200" b="0" dirty="0" err="1" smtClean="0">
                <a:solidFill>
                  <a:schemeClr val="tx1"/>
                </a:solidFill>
              </a:rPr>
              <a:t>logotrop</a:t>
            </a:r>
            <a:endParaRPr lang="sk-SK" sz="3200" b="0" dirty="0" smtClean="0">
              <a:solidFill>
                <a:schemeClr val="tx1"/>
              </a:solidFill>
            </a:endParaRP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Vytvára </a:t>
            </a:r>
            <a:r>
              <a:rPr lang="sk-SK" sz="3200" b="0" dirty="0">
                <a:solidFill>
                  <a:schemeClr val="tx1"/>
                </a:solidFill>
              </a:rPr>
              <a:t>si </a:t>
            </a:r>
            <a:r>
              <a:rPr lang="sk-SK" sz="3200" b="0" dirty="0" smtClean="0">
                <a:solidFill>
                  <a:schemeClr val="tx1"/>
                </a:solidFill>
              </a:rPr>
              <a:t>osobnejšie vzťahy </a:t>
            </a:r>
            <a:r>
              <a:rPr lang="sk-SK" sz="3200" b="0" dirty="0">
                <a:solidFill>
                  <a:schemeClr val="tx1"/>
                </a:solidFill>
              </a:rPr>
              <a:t>so </a:t>
            </a:r>
            <a:r>
              <a:rPr lang="sk-SK" sz="3200" b="0" dirty="0" smtClean="0">
                <a:solidFill>
                  <a:schemeClr val="tx1"/>
                </a:solidFill>
              </a:rPr>
              <a:t>žiakmi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Celostné </a:t>
            </a:r>
            <a:r>
              <a:rPr lang="sk-SK" sz="3200" b="0" dirty="0">
                <a:solidFill>
                  <a:schemeClr val="tx1"/>
                </a:solidFill>
              </a:rPr>
              <a:t>pôsobenie (aj mimo </a:t>
            </a:r>
            <a:r>
              <a:rPr lang="sk-SK" sz="3200" b="0" dirty="0" smtClean="0">
                <a:solidFill>
                  <a:schemeClr val="tx1"/>
                </a:solidFill>
              </a:rPr>
              <a:t>školy)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Prispôsobuje </a:t>
            </a:r>
            <a:r>
              <a:rPr lang="sk-SK" sz="3200" b="0" dirty="0" smtClean="0">
                <a:solidFill>
                  <a:schemeClr val="tx1"/>
                </a:solidFill>
              </a:rPr>
              <a:t>sa potrebám </a:t>
            </a:r>
            <a:r>
              <a:rPr lang="sk-SK" sz="3200" b="0" dirty="0" smtClean="0">
                <a:solidFill>
                  <a:schemeClr val="tx1"/>
                </a:solidFill>
              </a:rPr>
              <a:t>žiakov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Chce </a:t>
            </a:r>
            <a:r>
              <a:rPr lang="sk-SK" sz="3200" b="0" dirty="0" smtClean="0">
                <a:solidFill>
                  <a:schemeClr val="tx1"/>
                </a:solidFill>
              </a:rPr>
              <a:t>nielen informovať, ale </a:t>
            </a:r>
            <a:r>
              <a:rPr lang="sk-SK" sz="3200" b="0" dirty="0">
                <a:solidFill>
                  <a:schemeClr val="tx1"/>
                </a:solidFill>
              </a:rPr>
              <a:t>aj </a:t>
            </a:r>
            <a:r>
              <a:rPr lang="sk-SK" sz="3200" b="0" dirty="0" smtClean="0">
                <a:solidFill>
                  <a:schemeClr val="tx1"/>
                </a:solidFill>
              </a:rPr>
              <a:t>formovať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Ponúka </a:t>
            </a:r>
            <a:r>
              <a:rPr lang="sk-SK" sz="3200" b="0" dirty="0" smtClean="0">
                <a:solidFill>
                  <a:schemeClr val="tx1"/>
                </a:solidFill>
              </a:rPr>
              <a:t>nielen know-how</a:t>
            </a:r>
            <a:r>
              <a:rPr lang="sk-SK" sz="3200" b="0" dirty="0">
                <a:solidFill>
                  <a:schemeClr val="tx1"/>
                </a:solidFill>
              </a:rPr>
              <a:t>, ale </a:t>
            </a:r>
            <a:r>
              <a:rPr lang="sk-SK" sz="3200" b="0" dirty="0" smtClean="0">
                <a:solidFill>
                  <a:schemeClr val="tx1"/>
                </a:solidFill>
              </a:rPr>
              <a:t>aj know-why</a:t>
            </a:r>
            <a:endParaRPr lang="sk-SK" sz="3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Úspešný učiteľ pre 21. storočie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4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060848"/>
            <a:ext cx="7526337" cy="235934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Ďakujem za pozornosť.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1800" y="5724270"/>
            <a:ext cx="6188211" cy="105273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200" dirty="0" smtClean="0">
                <a:solidFill>
                  <a:schemeClr val="tx1"/>
                </a:solidFill>
              </a:rPr>
              <a:t>Burjan@exam.sk</a:t>
            </a:r>
            <a:endParaRPr lang="sk-SK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9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25" y="332656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/>
              <a:t>Vlastnosti dobrého učiteľa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82" y="4509120"/>
            <a:ext cx="6588886" cy="1944216"/>
          </a:xfrm>
        </p:spPr>
        <p:txBody>
          <a:bodyPr anchor="t"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sk-SK" sz="3200" dirty="0" smtClean="0">
                <a:latin typeface="+mj-lt"/>
              </a:rPr>
              <a:t>Svätý </a:t>
            </a:r>
            <a:r>
              <a:rPr lang="sk-SK" sz="3200" dirty="0">
                <a:latin typeface="+mj-lt"/>
              </a:rPr>
              <a:t>Ján de la </a:t>
            </a:r>
            <a:r>
              <a:rPr lang="sk-SK" sz="3200" dirty="0" err="1">
                <a:latin typeface="+mj-lt"/>
              </a:rPr>
              <a:t>Salle</a:t>
            </a:r>
            <a:r>
              <a:rPr lang="sk-SK" sz="3200" dirty="0">
                <a:latin typeface="+mj-lt"/>
              </a:rPr>
              <a:t> (1651 – 1719</a:t>
            </a:r>
            <a:r>
              <a:rPr lang="sk-SK" sz="3200" dirty="0" smtClean="0">
                <a:latin typeface="+mj-lt"/>
              </a:rPr>
              <a:t>), zakladateľ rehole školských bratov, vytvoril koncom 17. </a:t>
            </a:r>
            <a:r>
              <a:rPr lang="sk-SK" sz="3200" dirty="0" smtClean="0">
                <a:latin typeface="+mj-lt"/>
              </a:rPr>
              <a:t>storočia zoznam </a:t>
            </a:r>
            <a:r>
              <a:rPr lang="sk-SK" sz="3200" b="1" dirty="0" smtClean="0">
                <a:latin typeface="+mj-lt"/>
              </a:rPr>
              <a:t>dvanástich cností dobrého učiteľa.</a:t>
            </a:r>
          </a:p>
        </p:txBody>
      </p:sp>
      <p:pic>
        <p:nvPicPr>
          <p:cNvPr id="3074" name="Picture 2" descr="http://upload.wikimedia.org/wikipedia/commons/0/05/Jean_baptiste_de_la_Sa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188640"/>
            <a:ext cx="2694794" cy="411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3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" r="15948" b="610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6315" y="1916832"/>
            <a:ext cx="8748464" cy="443711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Zaujímavá </a:t>
            </a:r>
            <a:r>
              <a:rPr lang="sk-SK" sz="3200" b="0" dirty="0">
                <a:solidFill>
                  <a:schemeClr val="tx1"/>
                </a:solidFill>
              </a:rPr>
              <a:t>osobnosť, </a:t>
            </a:r>
            <a:r>
              <a:rPr lang="sk-SK" sz="3200" b="0" dirty="0" smtClean="0">
                <a:solidFill>
                  <a:schemeClr val="tx1"/>
                </a:solidFill>
              </a:rPr>
              <a:t>autenticita,</a:t>
            </a:r>
            <a:br>
              <a:rPr lang="sk-SK" sz="3200" b="0" dirty="0" smtClean="0">
                <a:solidFill>
                  <a:schemeClr val="tx1"/>
                </a:solidFill>
              </a:rPr>
            </a:br>
            <a:r>
              <a:rPr lang="sk-SK" sz="3200" b="0" dirty="0" smtClean="0">
                <a:solidFill>
                  <a:schemeClr val="tx1"/>
                </a:solidFill>
              </a:rPr>
              <a:t>silný </a:t>
            </a:r>
            <a:r>
              <a:rPr lang="sk-SK" sz="3200" b="0" dirty="0">
                <a:solidFill>
                  <a:schemeClr val="tx1"/>
                </a:solidFill>
              </a:rPr>
              <a:t>osobný </a:t>
            </a:r>
            <a:r>
              <a:rPr lang="sk-SK" sz="3200" b="0" dirty="0" smtClean="0">
                <a:solidFill>
                  <a:schemeClr val="tx1"/>
                </a:solidFill>
              </a:rPr>
              <a:t>príbeh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Spoločenská angažovanosť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Intelektuálne </a:t>
            </a:r>
            <a:r>
              <a:rPr lang="sk-SK" sz="3200" b="0" dirty="0">
                <a:solidFill>
                  <a:schemeClr val="tx1"/>
                </a:solidFill>
              </a:rPr>
              <a:t>zvedavý, stále sa sám </a:t>
            </a:r>
            <a:r>
              <a:rPr lang="sk-SK" sz="3200" b="0" dirty="0" smtClean="0">
                <a:solidFill>
                  <a:schemeClr val="tx1"/>
                </a:solidFill>
              </a:rPr>
              <a:t>učí</a:t>
            </a:r>
            <a:br>
              <a:rPr lang="sk-SK" sz="3200" b="0" dirty="0" smtClean="0">
                <a:solidFill>
                  <a:schemeClr val="tx1"/>
                </a:solidFill>
              </a:rPr>
            </a:br>
            <a:r>
              <a:rPr lang="sk-SK" sz="3200" b="0" dirty="0" smtClean="0">
                <a:solidFill>
                  <a:schemeClr val="tx1"/>
                </a:solidFill>
              </a:rPr>
              <a:t>(široké </a:t>
            </a:r>
            <a:r>
              <a:rPr lang="sk-SK" sz="3200" b="0" dirty="0">
                <a:solidFill>
                  <a:schemeClr val="tx1"/>
                </a:solidFill>
              </a:rPr>
              <a:t>spektrum </a:t>
            </a:r>
            <a:r>
              <a:rPr lang="sk-SK" sz="3200" b="0" dirty="0" smtClean="0">
                <a:solidFill>
                  <a:schemeClr val="tx1"/>
                </a:solidFill>
              </a:rPr>
              <a:t>záujmov)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Rozvinuté </a:t>
            </a:r>
            <a:r>
              <a:rPr lang="sk-SK" sz="3200" b="0" dirty="0">
                <a:solidFill>
                  <a:schemeClr val="tx1"/>
                </a:solidFill>
              </a:rPr>
              <a:t>mäkké </a:t>
            </a:r>
            <a:r>
              <a:rPr lang="sk-SK" sz="3200" b="0" dirty="0" smtClean="0">
                <a:solidFill>
                  <a:schemeClr val="tx1"/>
                </a:solidFill>
              </a:rPr>
              <a:t>zručnosti</a:t>
            </a:r>
          </a:p>
          <a:p>
            <a:pPr marL="571500" lvl="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Dokáže </a:t>
            </a:r>
            <a:r>
              <a:rPr lang="sk-SK" sz="3200" b="0" dirty="0" smtClean="0">
                <a:solidFill>
                  <a:schemeClr val="tx1"/>
                </a:solidFill>
              </a:rPr>
              <a:t>si získať autoritu, byť vzorom</a:t>
            </a:r>
            <a:endParaRPr lang="sk-SK" sz="3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Úspešný učiteľ pre 21. storočie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2452399"/>
            <a:ext cx="8748464" cy="39330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duševná </a:t>
            </a:r>
            <a:r>
              <a:rPr lang="sk-SK" sz="3200" b="0" dirty="0">
                <a:solidFill>
                  <a:schemeClr val="tx1"/>
                </a:solidFill>
              </a:rPr>
              <a:t>a osobnostná stabilita, vyrovnanosť, </a:t>
            </a:r>
            <a:r>
              <a:rPr lang="sk-SK" sz="3200" b="0" dirty="0" smtClean="0">
                <a:solidFill>
                  <a:schemeClr val="tx1"/>
                </a:solidFill>
              </a:rPr>
              <a:t>vyzretosť,</a:t>
            </a:r>
            <a:endParaRPr lang="sk-SK" sz="3200" b="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skôr </a:t>
            </a:r>
            <a:r>
              <a:rPr lang="sk-SK" sz="3200" b="0" dirty="0" err="1">
                <a:solidFill>
                  <a:schemeClr val="tx1"/>
                </a:solidFill>
              </a:rPr>
              <a:t>extroverzia</a:t>
            </a:r>
            <a:r>
              <a:rPr lang="sk-SK" sz="3200" b="0" dirty="0">
                <a:solidFill>
                  <a:schemeClr val="tx1"/>
                </a:solidFill>
              </a:rPr>
              <a:t> ako </a:t>
            </a:r>
            <a:r>
              <a:rPr lang="sk-SK" sz="3200" b="0" dirty="0" smtClean="0">
                <a:solidFill>
                  <a:schemeClr val="tx1"/>
                </a:solidFill>
              </a:rPr>
              <a:t>introverzia,</a:t>
            </a:r>
            <a:endParaRPr lang="sk-SK" sz="3200" b="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trpezlivosť</a:t>
            </a:r>
            <a:r>
              <a:rPr lang="sk-SK" sz="3200" b="0" dirty="0">
                <a:solidFill>
                  <a:schemeClr val="tx1"/>
                </a:solidFill>
              </a:rPr>
              <a:t>, empatia, záujem o </a:t>
            </a:r>
            <a:r>
              <a:rPr lang="sk-SK" sz="3200" b="0" dirty="0" smtClean="0">
                <a:solidFill>
                  <a:schemeClr val="tx1"/>
                </a:solidFill>
              </a:rPr>
              <a:t>druhých</a:t>
            </a:r>
            <a:br>
              <a:rPr lang="sk-SK" sz="3200" b="0" dirty="0" smtClean="0">
                <a:solidFill>
                  <a:schemeClr val="tx1"/>
                </a:solidFill>
              </a:rPr>
            </a:br>
            <a:r>
              <a:rPr lang="sk-SK" sz="3200" b="0" dirty="0" smtClean="0">
                <a:solidFill>
                  <a:schemeClr val="tx1"/>
                </a:solidFill>
              </a:rPr>
              <a:t>a </a:t>
            </a:r>
            <a:r>
              <a:rPr lang="sk-SK" sz="3200" b="0" dirty="0">
                <a:solidFill>
                  <a:schemeClr val="tx1"/>
                </a:solidFill>
              </a:rPr>
              <a:t>pochopenie pre ich slabosti a </a:t>
            </a:r>
            <a:r>
              <a:rPr lang="sk-SK" sz="3200" b="0" dirty="0" smtClean="0">
                <a:solidFill>
                  <a:schemeClr val="tx1"/>
                </a:solidFill>
              </a:rPr>
              <a:t>problémy,</a:t>
            </a:r>
            <a:endParaRPr lang="sk-SK" sz="3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395467"/>
            <a:ext cx="889248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Predpoklady pre úspešný výkon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profesie učiteľa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2452399"/>
            <a:ext cx="8748464" cy="39330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primerané </a:t>
            </a:r>
            <a:r>
              <a:rPr lang="sk-SK" sz="3200" b="0" dirty="0">
                <a:solidFill>
                  <a:schemeClr val="tx1"/>
                </a:solidFill>
              </a:rPr>
              <a:t>sebavedomie, rozhodnosť, </a:t>
            </a:r>
            <a:r>
              <a:rPr lang="sk-SK" sz="3200" b="0" dirty="0" smtClean="0">
                <a:solidFill>
                  <a:schemeClr val="tx1"/>
                </a:solidFill>
              </a:rPr>
              <a:t>asertívnosť,</a:t>
            </a:r>
            <a:endParaRPr lang="sk-SK" sz="3200" b="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dobrá </a:t>
            </a:r>
            <a:r>
              <a:rPr lang="sk-SK" sz="3200" b="0" dirty="0">
                <a:solidFill>
                  <a:schemeClr val="tx1"/>
                </a:solidFill>
              </a:rPr>
              <a:t>odolnosť voči stresu (reziliencia), </a:t>
            </a:r>
            <a:endParaRPr lang="sk-SK" sz="3200" b="0" dirty="0" smtClean="0">
              <a:solidFill>
                <a:schemeClr val="tx1"/>
              </a:solidFill>
            </a:endParaRP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pozitívny </a:t>
            </a:r>
            <a:r>
              <a:rPr lang="sk-SK" sz="3200" b="0" dirty="0" err="1" smtClean="0">
                <a:solidFill>
                  <a:schemeClr val="tx1"/>
                </a:solidFill>
              </a:rPr>
              <a:t>mindset</a:t>
            </a:r>
            <a:r>
              <a:rPr lang="sk-SK" sz="3200" b="0" dirty="0" smtClean="0">
                <a:solidFill>
                  <a:schemeClr val="tx1"/>
                </a:solidFill>
              </a:rPr>
              <a:t>,</a:t>
            </a: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záujem </a:t>
            </a:r>
            <a:r>
              <a:rPr lang="sk-SK" sz="3200" b="0" dirty="0">
                <a:solidFill>
                  <a:schemeClr val="tx1"/>
                </a:solidFill>
              </a:rPr>
              <a:t>o prácu s ľuďmi a medzi </a:t>
            </a:r>
            <a:r>
              <a:rPr lang="sk-SK" sz="3200" b="0" dirty="0" smtClean="0">
                <a:solidFill>
                  <a:schemeClr val="tx1"/>
                </a:solidFill>
              </a:rPr>
              <a:t>ľuďmi,</a:t>
            </a:r>
            <a:endParaRPr lang="sk-SK" sz="3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395467"/>
            <a:ext cx="889248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Predpoklady pre úspešný výkon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profesie učiteľa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20" y="2452399"/>
            <a:ext cx="8748464" cy="393305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záujem </a:t>
            </a:r>
            <a:r>
              <a:rPr lang="sk-SK" sz="3200" b="0" dirty="0">
                <a:solidFill>
                  <a:schemeClr val="tx1"/>
                </a:solidFill>
              </a:rPr>
              <a:t>o svet detí a mladých </a:t>
            </a:r>
            <a:r>
              <a:rPr lang="sk-SK" sz="3200" b="0" dirty="0" smtClean="0">
                <a:solidFill>
                  <a:schemeClr val="tx1"/>
                </a:solidFill>
              </a:rPr>
              <a:t>ľudí,</a:t>
            </a:r>
            <a:endParaRPr lang="sk-SK" sz="3200" b="0" dirty="0">
              <a:solidFill>
                <a:schemeClr val="tx1"/>
              </a:solidFill>
            </a:endParaRP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záujem </a:t>
            </a:r>
            <a:r>
              <a:rPr lang="sk-SK" sz="3200" b="0" dirty="0">
                <a:solidFill>
                  <a:schemeClr val="tx1"/>
                </a:solidFill>
              </a:rPr>
              <a:t>o komunikáciu a schopnosť komunikovať s rôznymi </a:t>
            </a:r>
            <a:r>
              <a:rPr lang="sk-SK" sz="3200" b="0" dirty="0" smtClean="0">
                <a:solidFill>
                  <a:schemeClr val="tx1"/>
                </a:solidFill>
              </a:rPr>
              <a:t>ľuďmi,</a:t>
            </a: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SzPct val="90000"/>
              <a:buFont typeface="Cambria" panose="02040503050406030204" pitchFamily="18" charset="0"/>
              <a:buChar char="∎"/>
            </a:pPr>
            <a:r>
              <a:rPr lang="sk-SK" sz="3200" b="0" dirty="0" smtClean="0">
                <a:solidFill>
                  <a:schemeClr val="tx1"/>
                </a:solidFill>
              </a:rPr>
              <a:t>dobré </a:t>
            </a:r>
            <a:r>
              <a:rPr lang="sk-SK" sz="3200" b="0" dirty="0">
                <a:solidFill>
                  <a:schemeClr val="tx1"/>
                </a:solidFill>
              </a:rPr>
              <a:t>ovládanie </a:t>
            </a:r>
            <a:r>
              <a:rPr lang="sk-SK" sz="3200" b="0" dirty="0" smtClean="0">
                <a:solidFill>
                  <a:schemeClr val="tx1"/>
                </a:solidFill>
              </a:rPr>
              <a:t>jazyka,</a:t>
            </a:r>
            <a:br>
              <a:rPr lang="sk-SK" sz="3200" b="0" dirty="0" smtClean="0">
                <a:solidFill>
                  <a:schemeClr val="tx1"/>
                </a:solidFill>
              </a:rPr>
            </a:br>
            <a:r>
              <a:rPr lang="sk-SK" sz="3200" b="0" dirty="0" smtClean="0">
                <a:solidFill>
                  <a:schemeClr val="tx1"/>
                </a:solidFill>
              </a:rPr>
              <a:t>dobré </a:t>
            </a:r>
            <a:r>
              <a:rPr lang="sk-SK" sz="3200" b="0" dirty="0">
                <a:solidFill>
                  <a:schemeClr val="tx1"/>
                </a:solidFill>
              </a:rPr>
              <a:t>vyjadrovacie </a:t>
            </a:r>
            <a:r>
              <a:rPr lang="sk-SK" sz="3200" b="0" dirty="0" smtClean="0">
                <a:solidFill>
                  <a:schemeClr val="tx1"/>
                </a:solidFill>
              </a:rPr>
              <a:t>schopnosti,</a:t>
            </a:r>
            <a:br>
              <a:rPr lang="sk-SK" sz="3200" b="0" dirty="0" smtClean="0">
                <a:solidFill>
                  <a:schemeClr val="tx1"/>
                </a:solidFill>
              </a:rPr>
            </a:br>
            <a:r>
              <a:rPr lang="sk-SK" sz="3200" b="0" dirty="0" smtClean="0">
                <a:solidFill>
                  <a:schemeClr val="tx1"/>
                </a:solidFill>
              </a:rPr>
              <a:t>dobré vysvetľovacie schopnosti</a:t>
            </a:r>
            <a:endParaRPr lang="sk-SK" sz="3200" b="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395467"/>
            <a:ext cx="889248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Predpoklady pre úspešný výkon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profesie učiteľa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25" y="332656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/>
              <a:t>Cnosti dobrého učiteľa podľa Jána de la </a:t>
            </a:r>
            <a:r>
              <a:rPr lang="sk-SK" sz="3200" dirty="0" err="1" smtClean="0"/>
              <a:t>Salle</a:t>
            </a:r>
            <a:endParaRPr lang="sk-SK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 b="21280"/>
          <a:stretch/>
        </p:blipFill>
        <p:spPr>
          <a:xfrm>
            <a:off x="225447" y="1196752"/>
            <a:ext cx="866703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537177" y="6381328"/>
            <a:ext cx="2592287" cy="476672"/>
          </a:xfrm>
          <a:prstGeom prst="rect">
            <a:avLst/>
          </a:prstGeom>
        </p:spPr>
        <p:txBody>
          <a:bodyPr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 typeface="Wingdings 2" charset="2"/>
              <a:buNone/>
            </a:pPr>
            <a:r>
              <a:rPr lang="sk-SK" sz="2400" dirty="0" smtClean="0"/>
              <a:t>© </a:t>
            </a:r>
            <a:r>
              <a:rPr lang="sk-SK" sz="2400" dirty="0" err="1" smtClean="0"/>
              <a:t>Emmanuel</a:t>
            </a:r>
            <a:r>
              <a:rPr lang="sk-SK" sz="2400" dirty="0" smtClean="0"/>
              <a:t> </a:t>
            </a:r>
            <a:r>
              <a:rPr lang="sk-SK" sz="2400" dirty="0" err="1" smtClean="0"/>
              <a:t>Chaunu</a:t>
            </a:r>
            <a:endParaRPr lang="sk-SK" sz="24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5098" r="2543" b="8839"/>
          <a:stretch/>
        </p:blipFill>
        <p:spPr>
          <a:xfrm>
            <a:off x="-17512" y="0"/>
            <a:ext cx="916151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38" y="116632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/>
              <a:t>Typy rodín a rodičov, ktoré kedysi </a:t>
            </a:r>
            <a:r>
              <a:rPr lang="sk-SK" sz="3200" dirty="0" err="1" smtClean="0"/>
              <a:t>neexis</a:t>
            </a:r>
            <a:r>
              <a:rPr lang="sk-SK" sz="3200" dirty="0" smtClean="0"/>
              <a:t>-</a:t>
            </a:r>
            <a:br>
              <a:rPr lang="sk-SK" sz="3200" dirty="0" smtClean="0"/>
            </a:br>
            <a:r>
              <a:rPr lang="sk-SK" sz="3200" dirty="0" err="1" smtClean="0"/>
              <a:t>tovali</a:t>
            </a:r>
            <a:r>
              <a:rPr lang="sk-SK" sz="3200" dirty="0" smtClean="0"/>
              <a:t> resp. boli zriedkavé a dnes sú časté</a:t>
            </a:r>
            <a:endParaRPr lang="sk-S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38" y="1772816"/>
            <a:ext cx="8693750" cy="4896544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/>
              <a:t>  </a:t>
            </a:r>
            <a:r>
              <a:rPr lang="sk-SK" sz="3200" dirty="0" smtClean="0">
                <a:latin typeface="+mj-lt"/>
              </a:rPr>
              <a:t>neúplné </a:t>
            </a:r>
            <a:r>
              <a:rPr lang="sk-SK" sz="3200" dirty="0" smtClean="0">
                <a:latin typeface="+mj-lt"/>
              </a:rPr>
              <a:t>a neštandardné </a:t>
            </a:r>
            <a:r>
              <a:rPr lang="sk-SK" sz="3200" dirty="0" smtClean="0">
                <a:latin typeface="+mj-lt"/>
              </a:rPr>
              <a:t>rodiny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</a:t>
            </a:r>
            <a:r>
              <a:rPr lang="sk-SK" sz="3200" dirty="0" err="1" smtClean="0">
                <a:latin typeface="+mj-lt"/>
              </a:rPr>
              <a:t>menejpočetné</a:t>
            </a:r>
            <a:r>
              <a:rPr lang="sk-SK" sz="3200" dirty="0" smtClean="0">
                <a:latin typeface="+mj-lt"/>
              </a:rPr>
              <a:t> </a:t>
            </a:r>
            <a:r>
              <a:rPr lang="sk-SK" sz="3200" dirty="0">
                <a:latin typeface="+mj-lt"/>
              </a:rPr>
              <a:t>rodiny (</a:t>
            </a:r>
            <a:r>
              <a:rPr lang="sk-SK" sz="3200" dirty="0" smtClean="0">
                <a:latin typeface="+mj-lt"/>
              </a:rPr>
              <a:t>1 – 2 deti</a:t>
            </a:r>
            <a:r>
              <a:rPr lang="sk-SK" sz="3200" dirty="0" smtClean="0">
                <a:latin typeface="+mj-lt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oveľa starší rodičia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plne </a:t>
            </a:r>
            <a:r>
              <a:rPr lang="sk-SK" sz="3200" dirty="0">
                <a:latin typeface="+mj-lt"/>
              </a:rPr>
              <a:t>vyťažení rodičia (veľa peňazí, málo času</a:t>
            </a:r>
            <a:r>
              <a:rPr lang="sk-SK" sz="3200" dirty="0" smtClean="0">
                <a:latin typeface="+mj-lt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nezamestnaní rodičia a rodičia s nízkym</a:t>
            </a:r>
            <a:br>
              <a:rPr lang="sk-SK" sz="3200" dirty="0" smtClean="0">
                <a:latin typeface="+mj-lt"/>
              </a:rPr>
            </a:br>
            <a:r>
              <a:rPr lang="sk-SK" sz="3200" dirty="0" smtClean="0">
                <a:latin typeface="+mj-lt"/>
              </a:rPr>
              <a:t>  socio-ekonomickým statusom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>
                <a:latin typeface="+mj-lt"/>
              </a:rPr>
              <a:t> </a:t>
            </a:r>
            <a:r>
              <a:rPr lang="sk-SK" sz="3200" dirty="0" smtClean="0">
                <a:latin typeface="+mj-lt"/>
              </a:rPr>
              <a:t> rodičia z vylúčených komunít</a:t>
            </a:r>
            <a:endParaRPr lang="sk-SK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95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38" y="116632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200" dirty="0"/>
              <a:t>Typy rodín a rodičov, ktoré kedysi </a:t>
            </a:r>
            <a:r>
              <a:rPr lang="sk-SK" sz="3200" dirty="0" err="1"/>
              <a:t>neexis</a:t>
            </a:r>
            <a:r>
              <a:rPr lang="sk-SK" sz="3200" dirty="0"/>
              <a:t>-</a:t>
            </a:r>
            <a:br>
              <a:rPr lang="sk-SK" sz="3200" dirty="0"/>
            </a:br>
            <a:r>
              <a:rPr lang="sk-SK" sz="3200" dirty="0" err="1"/>
              <a:t>tovali</a:t>
            </a:r>
            <a:r>
              <a:rPr lang="sk-SK" sz="3200" dirty="0"/>
              <a:t> resp. boli zriedkavé a dnes sú časté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738" y="1772816"/>
            <a:ext cx="8693750" cy="4896544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>
                <a:latin typeface="+mj-lt"/>
              </a:rPr>
              <a:t> </a:t>
            </a:r>
            <a:r>
              <a:rPr lang="sk-SK" sz="3200" dirty="0" smtClean="0">
                <a:latin typeface="+mj-lt"/>
              </a:rPr>
              <a:t> „</a:t>
            </a:r>
            <a:r>
              <a:rPr lang="sk-SK" sz="3200" dirty="0">
                <a:latin typeface="+mj-lt"/>
              </a:rPr>
              <a:t>zelené vdovy“, „</a:t>
            </a:r>
            <a:r>
              <a:rPr lang="sk-SK" sz="3200" dirty="0" err="1">
                <a:latin typeface="+mj-lt"/>
              </a:rPr>
              <a:t>helikoptérové</a:t>
            </a:r>
            <a:r>
              <a:rPr lang="sk-SK" sz="3200" dirty="0">
                <a:latin typeface="+mj-lt"/>
              </a:rPr>
              <a:t> matky“,</a:t>
            </a:r>
            <a:br>
              <a:rPr lang="sk-SK" sz="3200" dirty="0">
                <a:latin typeface="+mj-lt"/>
              </a:rPr>
            </a:br>
            <a:r>
              <a:rPr lang="sk-SK" sz="3200" dirty="0">
                <a:latin typeface="+mj-lt"/>
              </a:rPr>
              <a:t>  „</a:t>
            </a:r>
            <a:r>
              <a:rPr lang="sk-SK" sz="3200" dirty="0" err="1">
                <a:latin typeface="+mj-lt"/>
              </a:rPr>
              <a:t>biomatky</a:t>
            </a:r>
            <a:r>
              <a:rPr lang="sk-SK" sz="3200" dirty="0" smtClean="0">
                <a:latin typeface="+mj-lt"/>
              </a:rPr>
              <a:t>“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„Google-experti“ </a:t>
            </a:r>
            <a:r>
              <a:rPr lang="sk-SK" sz="3200" dirty="0">
                <a:latin typeface="+mj-lt"/>
              </a:rPr>
              <a:t>na </a:t>
            </a:r>
            <a:r>
              <a:rPr lang="sk-SK" sz="3200" dirty="0" smtClean="0">
                <a:latin typeface="+mj-lt"/>
              </a:rPr>
              <a:t>pedagogiku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silno výkonovo </a:t>
            </a:r>
            <a:r>
              <a:rPr lang="sk-SK" sz="3200" dirty="0" smtClean="0">
                <a:latin typeface="+mj-lt"/>
              </a:rPr>
              <a:t>orientovaní </a:t>
            </a:r>
            <a:r>
              <a:rPr lang="sk-SK" sz="3200" dirty="0" smtClean="0">
                <a:latin typeface="+mj-lt"/>
              </a:rPr>
              <a:t>rodičia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Cambria" panose="02040503050406030204" pitchFamily="18" charset="0"/>
              <a:buChar char="∎"/>
            </a:pPr>
            <a:r>
              <a:rPr lang="sk-SK" sz="3200" dirty="0" smtClean="0">
                <a:latin typeface="+mj-lt"/>
              </a:rPr>
              <a:t>  cudzinci, pracovníci nadnárodných</a:t>
            </a:r>
            <a:br>
              <a:rPr lang="sk-SK" sz="3200" dirty="0" smtClean="0">
                <a:latin typeface="+mj-lt"/>
              </a:rPr>
            </a:br>
            <a:r>
              <a:rPr lang="sk-SK" sz="3200" dirty="0" smtClean="0">
                <a:latin typeface="+mj-lt"/>
              </a:rPr>
              <a:t>  korporácií, diplomati</a:t>
            </a:r>
            <a:r>
              <a:rPr lang="sk-SK" sz="3200" dirty="0" smtClean="0">
                <a:latin typeface="+mj-lt"/>
              </a:rPr>
              <a:t>, </a:t>
            </a:r>
            <a:r>
              <a:rPr lang="sk-SK" sz="3200" dirty="0" smtClean="0">
                <a:latin typeface="+mj-lt"/>
              </a:rPr>
              <a:t>migranti</a:t>
            </a:r>
            <a:r>
              <a:rPr lang="sk-SK" sz="3200" dirty="0" smtClean="0">
                <a:latin typeface="+mj-l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901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124744"/>
            <a:ext cx="7526338" cy="3295453"/>
          </a:xfrm>
        </p:spPr>
        <p:txBody>
          <a:bodyPr anchor="t" anchorCtr="0"/>
          <a:lstStyle/>
          <a:p>
            <a:pPr algn="ctr"/>
            <a:r>
              <a:rPr lang="sk-SK" sz="4800" dirty="0" smtClean="0"/>
              <a:t>Učitelia</a:t>
            </a:r>
            <a:br>
              <a:rPr lang="sk-SK" sz="4800" dirty="0" smtClean="0"/>
            </a:br>
            <a:r>
              <a:rPr lang="sk-SK" sz="4800" dirty="0" smtClean="0"/>
              <a:t>kedysi a dnes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5411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Učitelia kedysi a dnes</a:t>
            </a:r>
            <a:endParaRPr lang="sk-SK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90050"/>
              </p:ext>
            </p:extLst>
          </p:nvPr>
        </p:nvGraphicFramePr>
        <p:xfrm>
          <a:off x="179512" y="1550392"/>
          <a:ext cx="8784976" cy="52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393"/>
                <a:gridCol w="428358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KEDYSI</a:t>
                      </a:r>
                      <a:endParaRPr lang="sk-SK" sz="28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DNES</a:t>
                      </a:r>
                      <a:endParaRPr lang="sk-SK" sz="28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67560"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Učiteľov bolo málo.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Učiteľov</a:t>
                      </a:r>
                      <a:r>
                        <a:rPr lang="sk-SK" sz="2000" baseline="0" dirty="0" smtClean="0">
                          <a:latin typeface="+mj-lt"/>
                        </a:rPr>
                        <a:t> je </a:t>
                      </a:r>
                      <a:r>
                        <a:rPr lang="sk-SK" sz="2000" dirty="0" smtClean="0">
                          <a:latin typeface="+mj-lt"/>
                        </a:rPr>
                        <a:t>veľa.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86010"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Predstavovali formálnu autoritu.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Nepredstavujú formálnu</a:t>
                      </a:r>
                      <a:r>
                        <a:rPr lang="sk-SK" sz="2000" baseline="0" dirty="0" smtClean="0">
                          <a:latin typeface="+mj-lt"/>
                        </a:rPr>
                        <a:t> autoritu.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86010"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Úroveň ich vzdelania bola výnimočná.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Úroveň ich vzdelania je </a:t>
                      </a:r>
                      <a:r>
                        <a:rPr lang="sk-SK" sz="2000" dirty="0" smtClean="0">
                          <a:latin typeface="+mj-lt"/>
                        </a:rPr>
                        <a:t>bežná</a:t>
                      </a:r>
                      <a:r>
                        <a:rPr lang="sk-SK" sz="2000" dirty="0" smtClean="0">
                          <a:latin typeface="+mj-lt"/>
                        </a:rPr>
                        <a:t>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807020"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Disponovali</a:t>
                      </a:r>
                      <a:r>
                        <a:rPr lang="sk-SK" sz="2000" baseline="0" dirty="0" smtClean="0">
                          <a:latin typeface="+mj-lt"/>
                        </a:rPr>
                        <a:t> vzácnym know-how,</a:t>
                      </a:r>
                      <a:br>
                        <a:rPr lang="sk-SK" sz="2000" baseline="0" dirty="0" smtClean="0">
                          <a:latin typeface="+mj-lt"/>
                        </a:rPr>
                      </a:br>
                      <a:r>
                        <a:rPr lang="sk-SK" sz="2000" baseline="0" dirty="0" smtClean="0">
                          <a:latin typeface="+mj-lt"/>
                        </a:rPr>
                        <a:t>ktoré sa nedalo získať bez nich.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Ich know-how už nie je také vzácne,</a:t>
                      </a:r>
                      <a:br>
                        <a:rPr lang="sk-SK" sz="2000" dirty="0" smtClean="0">
                          <a:latin typeface="+mj-lt"/>
                        </a:rPr>
                      </a:br>
                      <a:r>
                        <a:rPr lang="sk-SK" sz="2000" baseline="0" dirty="0" smtClean="0">
                          <a:latin typeface="+mj-lt"/>
                        </a:rPr>
                        <a:t>dá sa získať mnohými cestami.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467560"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To,</a:t>
                      </a:r>
                      <a:r>
                        <a:rPr lang="sk-SK" sz="2000" baseline="0" dirty="0" smtClean="0">
                          <a:latin typeface="+mj-lt"/>
                        </a:rPr>
                        <a:t> čo ponúkali, malo silu meniť životy.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To, čo ponúkajú, už nemá taký vplyv.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807020"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Boli vnímaní ako „chodiace </a:t>
                      </a:r>
                      <a:r>
                        <a:rPr lang="sk-SK" sz="2000" dirty="0" err="1" smtClean="0">
                          <a:latin typeface="+mj-lt"/>
                        </a:rPr>
                        <a:t>encyklopé-die</a:t>
                      </a:r>
                      <a:r>
                        <a:rPr lang="sk-SK" sz="2000" dirty="0" smtClean="0">
                          <a:latin typeface="+mj-lt"/>
                        </a:rPr>
                        <a:t>“.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Nie sú nutne vnímaní ako spoľahlivý</a:t>
                      </a:r>
                      <a:r>
                        <a:rPr lang="sk-SK" sz="2000" baseline="0" dirty="0" smtClean="0">
                          <a:latin typeface="+mj-lt"/>
                        </a:rPr>
                        <a:t> </a:t>
                      </a:r>
                      <a:r>
                        <a:rPr lang="sk-SK" sz="2000" dirty="0" smtClean="0">
                          <a:latin typeface="+mj-lt"/>
                        </a:rPr>
                        <a:t>zdroj poznania.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</a:tr>
              <a:tr h="686010"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Boli príkladom úspešnej</a:t>
                      </a:r>
                      <a:r>
                        <a:rPr lang="sk-SK" sz="2000" baseline="0" dirty="0" smtClean="0">
                          <a:latin typeface="+mj-lt"/>
                        </a:rPr>
                        <a:t> kariéry.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dirty="0" smtClean="0">
                          <a:latin typeface="+mj-lt"/>
                        </a:rPr>
                        <a:t>Ich kariéra dnes (u </a:t>
                      </a:r>
                      <a:r>
                        <a:rPr lang="sk-SK" sz="2000" dirty="0" smtClean="0">
                          <a:latin typeface="+mj-lt"/>
                        </a:rPr>
                        <a:t>nás) nie </a:t>
                      </a:r>
                      <a:r>
                        <a:rPr lang="sk-SK" sz="2000" dirty="0" smtClean="0">
                          <a:latin typeface="+mj-lt"/>
                        </a:rPr>
                        <a:t>je </a:t>
                      </a:r>
                      <a:r>
                        <a:rPr lang="sk-SK" sz="2000" dirty="0" smtClean="0">
                          <a:latin typeface="+mj-lt"/>
                        </a:rPr>
                        <a:t>vníma-</a:t>
                      </a:r>
                      <a:r>
                        <a:rPr lang="sk-SK" sz="2000" dirty="0" err="1" smtClean="0">
                          <a:latin typeface="+mj-lt"/>
                        </a:rPr>
                        <a:t>ná</a:t>
                      </a:r>
                      <a:r>
                        <a:rPr lang="sk-SK" sz="2000" baseline="0" dirty="0" smtClean="0">
                          <a:latin typeface="+mj-lt"/>
                        </a:rPr>
                        <a:t> </a:t>
                      </a:r>
                      <a:r>
                        <a:rPr lang="sk-SK" sz="2000" baseline="0" dirty="0" smtClean="0">
                          <a:latin typeface="+mj-lt"/>
                        </a:rPr>
                        <a:t>ako úspešná.</a:t>
                      </a:r>
                      <a:endParaRPr lang="sk-SK" sz="20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9999"/>
      </a:accent1>
      <a:accent2>
        <a:srgbClr val="00CCCC"/>
      </a:accent2>
      <a:accent3>
        <a:srgbClr val="FFC000"/>
      </a:accent3>
      <a:accent4>
        <a:srgbClr val="FFC000"/>
      </a:accent4>
      <a:accent5>
        <a:srgbClr val="FFFF00"/>
      </a:accent5>
      <a:accent6>
        <a:srgbClr val="FFFF00"/>
      </a:accent6>
      <a:hlink>
        <a:srgbClr val="8F8F8F"/>
      </a:hlink>
      <a:folHlink>
        <a:srgbClr val="A5A5A5"/>
      </a:folHlink>
    </a:clrScheme>
    <a:fontScheme name="Moje prezentačné fonty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2811</TotalTime>
  <Words>611</Words>
  <Application>Microsoft Office PowerPoint</Application>
  <PresentationFormat>On-screen Show (4:3)</PresentationFormat>
  <Paragraphs>145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Cambria</vt:lpstr>
      <vt:lpstr>Trebuchet MS</vt:lpstr>
      <vt:lpstr>Wingdings 2</vt:lpstr>
      <vt:lpstr>Quotable</vt:lpstr>
      <vt:lpstr> Ako byť dobrým učiteľom?</vt:lpstr>
      <vt:lpstr>PowerPoint Presentation</vt:lpstr>
      <vt:lpstr>Vlastnosti dobrého učiteľa</vt:lpstr>
      <vt:lpstr>Cnosti dobrého učiteľa podľa Jána de la Salle</vt:lpstr>
      <vt:lpstr>PowerPoint Presentation</vt:lpstr>
      <vt:lpstr>Typy rodín a rodičov, ktoré kedysi neexis- tovali resp. boli zriedkavé a dnes sú časté</vt:lpstr>
      <vt:lpstr>Typy rodín a rodičov, ktoré kedysi neexis- tovali resp. boli zriedkavé a dnes sú časté</vt:lpstr>
      <vt:lpstr>Učitelia kedysi a dnes</vt:lpstr>
      <vt:lpstr>Učitelia kedysi a dnes</vt:lpstr>
      <vt:lpstr>Niektoré charakteristiky súčasného sveta</vt:lpstr>
      <vt:lpstr>Charakteristiky dnešnej spoločnosti, ktoré majú vplyv na prácu učiteľov</vt:lpstr>
      <vt:lpstr>Charakteristiky dnešnej spoločnosti, ktoré majú vplyv na prácu učiteľov</vt:lpstr>
      <vt:lpstr>Čo s tým?</vt:lpstr>
      <vt:lpstr>PowerPoint Presentation</vt:lpstr>
      <vt:lpstr>PowerPoint Presentation</vt:lpstr>
      <vt:lpstr>Nové pojatie profesie učiteľa</vt:lpstr>
      <vt:lpstr>Učiteľstvo ako pomáhajúca profesia</vt:lpstr>
      <vt:lpstr>PowerPoint Presentation</vt:lpstr>
      <vt:lpstr>Výchova a vzdelávanie ako celostné pôsobenie</vt:lpstr>
      <vt:lpstr>PowerPoint Presentation</vt:lpstr>
      <vt:lpstr>Učiteľ ako osobný poradca, tréner, mentor, sprievodca...</vt:lpstr>
      <vt:lpstr>PowerPoint Presentation</vt:lpstr>
      <vt:lpstr>Učiteľ ako člen koordinovaného tímu</vt:lpstr>
      <vt:lpstr>Nové pojatie profesie učiteľa - oblasť výchovy</vt:lpstr>
      <vt:lpstr>PowerPoint Presentation</vt:lpstr>
      <vt:lpstr>Nové pojatie profesie učiteľa - oblasť vzdelávania</vt:lpstr>
      <vt:lpstr>Akí učitelia budú úspešní v 21. storočí?</vt:lpstr>
      <vt:lpstr>Úspešný učiteľ pre 21. storočie</vt:lpstr>
      <vt:lpstr>Ďakujem za pozornosť.</vt:lpstr>
      <vt:lpstr>PowerPoint Presentation</vt:lpstr>
      <vt:lpstr>Úspešný učiteľ pre 21. storočie</vt:lpstr>
      <vt:lpstr>Predpoklady pre úspešný výkon profesie učiteľa</vt:lpstr>
      <vt:lpstr>Predpoklady pre úspešný výkon profesie učiteľa</vt:lpstr>
      <vt:lpstr>Predpoklady pre úspešný výkon profesie učiteľa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1439</cp:revision>
  <cp:lastPrinted>2018-04-26T10:44:13Z</cp:lastPrinted>
  <dcterms:created xsi:type="dcterms:W3CDTF">2013-11-24T11:25:44Z</dcterms:created>
  <dcterms:modified xsi:type="dcterms:W3CDTF">2018-05-22T19:57:52Z</dcterms:modified>
</cp:coreProperties>
</file>