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61" r:id="rId3"/>
    <p:sldId id="263" r:id="rId4"/>
    <p:sldId id="265" r:id="rId5"/>
    <p:sldId id="264" r:id="rId6"/>
    <p:sldId id="259" r:id="rId7"/>
    <p:sldId id="260" r:id="rId8"/>
    <p:sldId id="267" r:id="rId9"/>
    <p:sldId id="266" r:id="rId10"/>
    <p:sldId id="269" r:id="rId11"/>
    <p:sldId id="270" r:id="rId12"/>
    <p:sldId id="268" r:id="rId13"/>
    <p:sldId id="271" r:id="rId14"/>
    <p:sldId id="272" r:id="rId15"/>
    <p:sldId id="277" r:id="rId16"/>
    <p:sldId id="276" r:id="rId17"/>
    <p:sldId id="274" r:id="rId18"/>
    <p:sldId id="275" r:id="rId19"/>
    <p:sldId id="278" r:id="rId20"/>
    <p:sldId id="279" r:id="rId21"/>
    <p:sldId id="258" r:id="rId22"/>
    <p:sldId id="281" r:id="rId23"/>
    <p:sldId id="282" r:id="rId24"/>
    <p:sldId id="283" r:id="rId25"/>
    <p:sldId id="280" r:id="rId2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86" d="100"/>
          <a:sy n="86" d="100"/>
        </p:scale>
        <p:origin x="153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C8F23-4A99-4023-821E-7E6E26350596}" type="datetimeFigureOut">
              <a:rPr lang="sk-SK" smtClean="0"/>
              <a:t>16. 5. 2019</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C4797E-6BBF-4229-B3BB-199403AF9947}" type="slidenum">
              <a:rPr lang="sk-SK" smtClean="0"/>
              <a:t>‹#›</a:t>
            </a:fld>
            <a:endParaRPr lang="sk-SK"/>
          </a:p>
        </p:txBody>
      </p:sp>
    </p:spTree>
    <p:extLst>
      <p:ext uri="{BB962C8B-B14F-4D97-AF65-F5344CB8AC3E}">
        <p14:creationId xmlns:p14="http://schemas.microsoft.com/office/powerpoint/2010/main" val="2159795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t>trp</a:t>
            </a:r>
            <a:endParaRPr lang="sk-SK" dirty="0"/>
          </a:p>
        </p:txBody>
      </p:sp>
      <p:sp>
        <p:nvSpPr>
          <p:cNvPr id="4" name="Zástupný symbol čísla snímky 3"/>
          <p:cNvSpPr>
            <a:spLocks noGrp="1"/>
          </p:cNvSpPr>
          <p:nvPr>
            <p:ph type="sldNum" sz="quarter" idx="10"/>
          </p:nvPr>
        </p:nvSpPr>
        <p:spPr/>
        <p:txBody>
          <a:bodyPr/>
          <a:lstStyle/>
          <a:p>
            <a:fld id="{4EC4797E-6BBF-4229-B3BB-199403AF9947}" type="slidenum">
              <a:rPr lang="sk-SK" smtClean="0"/>
              <a:t>12</a:t>
            </a:fld>
            <a:endParaRPr lang="sk-SK"/>
          </a:p>
        </p:txBody>
      </p:sp>
    </p:spTree>
    <p:extLst>
      <p:ext uri="{BB962C8B-B14F-4D97-AF65-F5344CB8AC3E}">
        <p14:creationId xmlns:p14="http://schemas.microsoft.com/office/powerpoint/2010/main" val="200766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Tree>
    <p:extLst>
      <p:ext uri="{BB962C8B-B14F-4D97-AF65-F5344CB8AC3E}">
        <p14:creationId xmlns:p14="http://schemas.microsoft.com/office/powerpoint/2010/main" val="94126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sk-SK" smtClean="0"/>
              <a:t>Upravte štýly predlohy textu</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BF92E2F3-A957-4897-AE39-228CC061DCDB}" type="datetimeFigureOut">
              <a:rPr lang="sk-SK" smtClean="0"/>
              <a:t>16. 5. 2019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t>‹#›</a:t>
            </a:fld>
            <a:endParaRPr lang="sk-SK"/>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F92E2F3-A957-4897-AE39-228CC061DCDB}" type="datetimeFigureOut">
              <a:rPr lang="sk-SK" smtClean="0"/>
              <a:t>16. 5. 2019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sk-SK" smtClean="0"/>
              <a:t>Upravte štýly predlohy textu</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BF92E2F3-A957-4897-AE39-228CC061DCDB}" type="datetimeFigureOut">
              <a:rPr lang="sk-SK" smtClean="0"/>
              <a:t>16. 5. 2019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BF92E2F3-A957-4897-AE39-228CC061DCDB}" type="datetimeFigureOut">
              <a:rPr lang="sk-SK" smtClean="0"/>
              <a:t>16. 5. 2019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sk-SK" smtClean="0"/>
              <a:t>Upravte štýly predlohy textu</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BF92E2F3-A957-4897-AE39-228CC061DCDB}" type="datetimeFigureOut">
              <a:rPr lang="sk-SK" smtClean="0"/>
              <a:t>16. 5. 2019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6EC84D80-3779-453A-ADA2-5F0F5F321983}" type="slidenum">
              <a:rPr lang="sk-SK" smtClean="0"/>
              <a:t>‹#›</a:t>
            </a:fld>
            <a:endParaRPr lang="sk-SK"/>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BF92E2F3-A957-4897-AE39-228CC061DCDB}" type="datetimeFigureOut">
              <a:rPr lang="sk-SK" smtClean="0"/>
              <a:t>16. 5. 2019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k-SK" smtClean="0"/>
              <a:t>Upravte štýly predlohy textu</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BF92E2F3-A957-4897-AE39-228CC061DCDB}" type="datetimeFigureOut">
              <a:rPr lang="sk-SK" smtClean="0"/>
              <a:t>16. 5. 2019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6EC84D80-3779-453A-ADA2-5F0F5F321983}" type="slidenum">
              <a:rPr lang="sk-SK" smtClean="0"/>
              <a:t>‹#›</a:t>
            </a:fld>
            <a:endParaRPr lang="sk-SK"/>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Date Placeholder 2"/>
          <p:cNvSpPr>
            <a:spLocks noGrp="1"/>
          </p:cNvSpPr>
          <p:nvPr>
            <p:ph type="dt" sz="half" idx="10"/>
          </p:nvPr>
        </p:nvSpPr>
        <p:spPr/>
        <p:txBody>
          <a:bodyPr/>
          <a:lstStyle/>
          <a:p>
            <a:fld id="{BF92E2F3-A957-4897-AE39-228CC061DCDB}" type="datetimeFigureOut">
              <a:rPr lang="sk-SK" smtClean="0"/>
              <a:t>16. 5. 2019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2E2F3-A957-4897-AE39-228CC061DCDB}" type="datetimeFigureOut">
              <a:rPr lang="sk-SK" smtClean="0"/>
              <a:t>16. 5. 2019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sk-SK" smtClean="0"/>
              <a:t>Upravte štýly predlohy textu</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92E2F3-A957-4897-AE39-228CC061DCDB}" type="datetimeFigureOut">
              <a:rPr lang="sk-SK" smtClean="0"/>
              <a:t>16. 5. 2019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t>‹#›</a:t>
            </a:fld>
            <a:endParaRPr lang="sk-SK"/>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sk-SK" smtClean="0"/>
              <a:t>Upravte štýly predlohy textu</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BF92E2F3-A957-4897-AE39-228CC061DCDB}" type="datetimeFigureOut">
              <a:rPr lang="sk-SK" smtClean="0"/>
              <a:t>16. 5. 2019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6EC84D80-3779-453A-ADA2-5F0F5F321983}"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sk-SK" smtClean="0"/>
              <a:t>Upravte štýly predlohy textu</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F92E2F3-A957-4897-AE39-228CC061DCDB}" type="datetimeFigureOut">
              <a:rPr lang="sk-SK" smtClean="0"/>
              <a:t>16. 5. 2019</a:t>
            </a:fld>
            <a:endParaRPr lang="sk-SK"/>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sk-SK"/>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EC84D80-3779-453A-ADA2-5F0F5F321983}"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hyperlink" Target="https://www.youtube.com/watch?time_continue=1&amp;v=gamSNhcOq7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484784"/>
            <a:ext cx="7848600" cy="1093961"/>
          </a:xfrm>
        </p:spPr>
        <p:txBody>
          <a:bodyPr/>
          <a:lstStyle/>
          <a:p>
            <a:pPr algn="ctr"/>
            <a:r>
              <a:rPr lang="sk-SK" sz="2800" b="1" spc="0" dirty="0" smtClean="0">
                <a:solidFill>
                  <a:srgbClr val="FF0000"/>
                </a:solidFill>
              </a:rPr>
              <a:t>Škola  ako výchovná  inštitúcia</a:t>
            </a:r>
            <a:endParaRPr lang="sk-SK" sz="2800" b="1" spc="0" dirty="0">
              <a:solidFill>
                <a:srgbClr val="FF0000"/>
              </a:solidFill>
            </a:endParaRPr>
          </a:p>
        </p:txBody>
      </p:sp>
      <p:sp>
        <p:nvSpPr>
          <p:cNvPr id="4" name="Podnadpis 3"/>
          <p:cNvSpPr>
            <a:spLocks noGrp="1"/>
          </p:cNvSpPr>
          <p:nvPr>
            <p:ph type="subTitle" idx="1"/>
          </p:nvPr>
        </p:nvSpPr>
        <p:spPr>
          <a:xfrm>
            <a:off x="685800" y="3505200"/>
            <a:ext cx="7342584" cy="1752600"/>
          </a:xfrm>
        </p:spPr>
        <p:txBody>
          <a:bodyPr anchor="b">
            <a:normAutofit/>
          </a:bodyPr>
          <a:lstStyle/>
          <a:p>
            <a:pPr algn="r"/>
            <a:r>
              <a:rPr lang="sk-SK" dirty="0" smtClean="0"/>
              <a:t>PaedDr. Anna </a:t>
            </a:r>
            <a:r>
              <a:rPr lang="sk-SK" dirty="0" err="1" smtClean="0"/>
              <a:t>Chlupíková</a:t>
            </a:r>
            <a:endParaRPr lang="sk-SK" dirty="0" smtClean="0"/>
          </a:p>
        </p:txBody>
      </p:sp>
    </p:spTree>
    <p:extLst>
      <p:ext uri="{BB962C8B-B14F-4D97-AF65-F5344CB8AC3E}">
        <p14:creationId xmlns:p14="http://schemas.microsoft.com/office/powerpoint/2010/main" val="388399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Cieľ </a:t>
            </a:r>
            <a:r>
              <a:rPr lang="sk-SK" dirty="0" err="1" smtClean="0"/>
              <a:t>ŠkVP</a:t>
            </a:r>
            <a:r>
              <a:rPr lang="sk-SK" dirty="0" smtClean="0"/>
              <a:t> </a:t>
            </a:r>
            <a:r>
              <a:rPr lang="sk-SK" dirty="0"/>
              <a:t>- ISCED 2 </a:t>
            </a:r>
            <a:br>
              <a:rPr lang="sk-SK" dirty="0"/>
            </a:br>
            <a:endParaRPr lang="sk-SK" dirty="0"/>
          </a:p>
        </p:txBody>
      </p:sp>
      <p:sp>
        <p:nvSpPr>
          <p:cNvPr id="3" name="Zástupný symbol obsahu 2"/>
          <p:cNvSpPr>
            <a:spLocks noGrp="1"/>
          </p:cNvSpPr>
          <p:nvPr>
            <p:ph idx="1"/>
          </p:nvPr>
        </p:nvSpPr>
        <p:spPr>
          <a:xfrm>
            <a:off x="5364088" y="1268760"/>
            <a:ext cx="3653160" cy="5352256"/>
          </a:xfrm>
        </p:spPr>
        <p:txBody>
          <a:bodyPr>
            <a:normAutofit/>
          </a:bodyPr>
          <a:lstStyle/>
          <a:p>
            <a:pPr marL="0" indent="0" algn="ctr">
              <a:lnSpc>
                <a:spcPct val="150000"/>
              </a:lnSpc>
              <a:buNone/>
            </a:pPr>
            <a:r>
              <a:rPr lang="sk-SK" dirty="0" smtClean="0"/>
              <a:t>VYVÁŽENÉ </a:t>
            </a:r>
            <a:r>
              <a:rPr lang="sk-SK" dirty="0"/>
              <a:t>ROZVÍJANIE KOGNITÍVNYCH, INTELEKTUÁLNYCH ASPEKTOV A SOCIÁLNEHO A EMOCIONÁLNEHO ROZVOJA ŽIAKA</a:t>
            </a:r>
          </a:p>
          <a:p>
            <a:pPr algn="ctr">
              <a:lnSpc>
                <a:spcPct val="150000"/>
              </a:lnSpc>
            </a:pPr>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4724400" cy="3547872"/>
          </a:xfrm>
          <a:prstGeom prst="rect">
            <a:avLst/>
          </a:prstGeom>
        </p:spPr>
      </p:pic>
    </p:spTree>
    <p:extLst>
      <p:ext uri="{BB962C8B-B14F-4D97-AF65-F5344CB8AC3E}">
        <p14:creationId xmlns:p14="http://schemas.microsoft.com/office/powerpoint/2010/main" val="439832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51520" y="908720"/>
            <a:ext cx="8136904" cy="1569660"/>
          </a:xfrm>
          <a:prstGeom prst="rect">
            <a:avLst/>
          </a:prstGeom>
          <a:noFill/>
        </p:spPr>
        <p:txBody>
          <a:bodyPr wrap="square" rtlCol="0">
            <a:spAutoFit/>
          </a:bodyPr>
          <a:lstStyle/>
          <a:p>
            <a:r>
              <a:rPr lang="sk-SK" sz="2400" dirty="0" smtClean="0">
                <a:solidFill>
                  <a:schemeClr val="tx2"/>
                </a:solidFill>
              </a:rPr>
              <a:t>Priority </a:t>
            </a:r>
            <a:r>
              <a:rPr lang="sk-SK" sz="2400" dirty="0" err="1" smtClean="0">
                <a:solidFill>
                  <a:schemeClr val="tx2"/>
                </a:solidFill>
              </a:rPr>
              <a:t>ŠkVP</a:t>
            </a:r>
            <a:r>
              <a:rPr lang="sk-SK" sz="2400" dirty="0" smtClean="0">
                <a:solidFill>
                  <a:schemeClr val="tx2"/>
                </a:solidFill>
              </a:rPr>
              <a:t>: </a:t>
            </a:r>
          </a:p>
          <a:p>
            <a:pPr marL="457200" indent="-457200">
              <a:buAutoNum type="arabicPeriod"/>
            </a:pPr>
            <a:r>
              <a:rPr lang="sk-SK" sz="2400" dirty="0" smtClean="0">
                <a:solidFill>
                  <a:srgbClr val="1E09BD"/>
                </a:solidFill>
              </a:rPr>
              <a:t>Osobnostný </a:t>
            </a:r>
            <a:r>
              <a:rPr lang="sk-SK" sz="2400" dirty="0">
                <a:solidFill>
                  <a:srgbClr val="1E09BD"/>
                </a:solidFill>
              </a:rPr>
              <a:t>rozvoj </a:t>
            </a:r>
            <a:r>
              <a:rPr lang="sk-SK" sz="2400" dirty="0" smtClean="0">
                <a:solidFill>
                  <a:srgbClr val="1E09BD"/>
                </a:solidFill>
              </a:rPr>
              <a:t> </a:t>
            </a:r>
            <a:endParaRPr lang="sk-SK" sz="2400" dirty="0">
              <a:solidFill>
                <a:srgbClr val="1E09BD"/>
              </a:solidFill>
            </a:endParaRPr>
          </a:p>
          <a:p>
            <a:pPr marL="457200" indent="-457200">
              <a:buAutoNum type="arabicPeriod"/>
            </a:pPr>
            <a:r>
              <a:rPr lang="sk-SK" sz="2400" dirty="0" smtClean="0">
                <a:solidFill>
                  <a:srgbClr val="1E09BD"/>
                </a:solidFill>
              </a:rPr>
              <a:t>Environmentálne bádanie </a:t>
            </a:r>
            <a:endParaRPr lang="sk-SK" sz="2400" dirty="0">
              <a:solidFill>
                <a:srgbClr val="1E09BD"/>
              </a:solidFill>
            </a:endParaRPr>
          </a:p>
          <a:p>
            <a:pPr marL="457200" indent="-457200">
              <a:buAutoNum type="arabicPeriod"/>
            </a:pPr>
            <a:r>
              <a:rPr lang="sk-SK" sz="2400" dirty="0" smtClean="0">
                <a:solidFill>
                  <a:srgbClr val="1E09BD"/>
                </a:solidFill>
              </a:rPr>
              <a:t>Integrácia a inklúzia</a:t>
            </a:r>
            <a:endParaRPr lang="sk-SK" sz="2400" dirty="0">
              <a:solidFill>
                <a:srgbClr val="1E09BD"/>
              </a:solidFill>
            </a:endParaRPr>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996952"/>
            <a:ext cx="8172400" cy="3523105"/>
          </a:xfrm>
          <a:prstGeom prst="rect">
            <a:avLst/>
          </a:prstGeom>
        </p:spPr>
      </p:pic>
    </p:spTree>
    <p:extLst>
      <p:ext uri="{BB962C8B-B14F-4D97-AF65-F5344CB8AC3E}">
        <p14:creationId xmlns:p14="http://schemas.microsoft.com/office/powerpoint/2010/main" val="3618231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332656"/>
            <a:ext cx="8229600" cy="990600"/>
          </a:xfrm>
        </p:spPr>
        <p:txBody>
          <a:bodyPr/>
          <a:lstStyle/>
          <a:p>
            <a:r>
              <a:rPr lang="sk-SK" dirty="0" smtClean="0"/>
              <a:t>Rozpracovanie 1. piliera </a:t>
            </a:r>
            <a:r>
              <a:rPr lang="sk-SK" dirty="0" err="1" smtClean="0"/>
              <a:t>ŠkVP</a:t>
            </a:r>
            <a:r>
              <a:rPr lang="sk-SK" dirty="0" smtClean="0"/>
              <a:t>: </a:t>
            </a:r>
            <a:endParaRPr lang="sk-SK" dirty="0"/>
          </a:p>
        </p:txBody>
      </p:sp>
      <p:sp>
        <p:nvSpPr>
          <p:cNvPr id="3" name="Zástupný symbol obsahu 2"/>
          <p:cNvSpPr>
            <a:spLocks noGrp="1"/>
          </p:cNvSpPr>
          <p:nvPr>
            <p:ph idx="1"/>
          </p:nvPr>
        </p:nvSpPr>
        <p:spPr>
          <a:xfrm>
            <a:off x="457200" y="1268760"/>
            <a:ext cx="8229600" cy="5208240"/>
          </a:xfrm>
        </p:spPr>
        <p:txBody>
          <a:bodyPr>
            <a:normAutofit lnSpcReduction="10000"/>
          </a:bodyPr>
          <a:lstStyle/>
          <a:p>
            <a:pPr marL="0" indent="0">
              <a:buNone/>
            </a:pPr>
            <a:r>
              <a:rPr lang="sk-SK" b="1" dirty="0" smtClean="0">
                <a:solidFill>
                  <a:srgbClr val="FF0000"/>
                </a:solidFill>
              </a:rPr>
              <a:t>Osobnostný a hodnotový rozvoj: </a:t>
            </a:r>
          </a:p>
          <a:p>
            <a:r>
              <a:rPr lang="sk-SK" dirty="0" smtClean="0"/>
              <a:t>1. ročník: trpezlivosť a samostatnosť</a:t>
            </a:r>
          </a:p>
          <a:p>
            <a:r>
              <a:rPr lang="sk-SK" dirty="0" smtClean="0"/>
              <a:t>2. ročník: orientácia v priestore a čase</a:t>
            </a:r>
          </a:p>
          <a:p>
            <a:r>
              <a:rPr lang="sk-SK" dirty="0" smtClean="0"/>
              <a:t>3. ročník: zodpovednosť</a:t>
            </a:r>
          </a:p>
          <a:p>
            <a:r>
              <a:rPr lang="sk-SK" dirty="0" smtClean="0"/>
              <a:t>4. ročník: </a:t>
            </a:r>
            <a:r>
              <a:rPr lang="sk-SK" dirty="0" err="1" smtClean="0"/>
              <a:t>tímovosť</a:t>
            </a:r>
            <a:endParaRPr lang="sk-SK" dirty="0" smtClean="0"/>
          </a:p>
          <a:p>
            <a:r>
              <a:rPr lang="sk-SK" dirty="0" smtClean="0"/>
              <a:t>5.- 9. ročník: dobrovoľníctvo </a:t>
            </a:r>
          </a:p>
          <a:p>
            <a:endParaRPr lang="sk-SK" dirty="0"/>
          </a:p>
          <a:p>
            <a:pPr marL="0" indent="0">
              <a:buNone/>
            </a:pPr>
            <a:r>
              <a:rPr lang="sk-SK" b="1" dirty="0" smtClean="0">
                <a:solidFill>
                  <a:srgbClr val="FF0000"/>
                </a:solidFill>
              </a:rPr>
              <a:t>Celoškolské výchovné projekty: </a:t>
            </a:r>
          </a:p>
          <a:p>
            <a:r>
              <a:rPr lang="sk-SK" dirty="0" smtClean="0"/>
              <a:t>Škola a rodina</a:t>
            </a:r>
          </a:p>
          <a:p>
            <a:r>
              <a:rPr lang="sk-SK" dirty="0" smtClean="0"/>
              <a:t>Vnímavá škola</a:t>
            </a:r>
          </a:p>
          <a:p>
            <a:r>
              <a:rPr lang="sk-SK" dirty="0" smtClean="0"/>
              <a:t>Pracovný tábor</a:t>
            </a:r>
          </a:p>
          <a:p>
            <a:r>
              <a:rPr lang="sk-SK" dirty="0" smtClean="0"/>
              <a:t>formovanie občianskych postojov a  postojov spolupatričnosti</a:t>
            </a:r>
          </a:p>
          <a:p>
            <a:endParaRPr lang="sk-SK" dirty="0" smtClean="0"/>
          </a:p>
          <a:p>
            <a:endParaRPr lang="sk-SK" dirty="0"/>
          </a:p>
        </p:txBody>
      </p:sp>
    </p:spTree>
    <p:extLst>
      <p:ext uri="{BB962C8B-B14F-4D97-AF65-F5344CB8AC3E}">
        <p14:creationId xmlns:p14="http://schemas.microsoft.com/office/powerpoint/2010/main" val="1603263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936104"/>
          </a:xfrm>
        </p:spPr>
        <p:txBody>
          <a:bodyPr/>
          <a:lstStyle/>
          <a:p>
            <a:r>
              <a:rPr lang="sk-SK" dirty="0" smtClean="0"/>
              <a:t>Realizácia </a:t>
            </a:r>
            <a:endParaRPr lang="sk-SK" dirty="0"/>
          </a:p>
        </p:txBody>
      </p:sp>
      <p:sp>
        <p:nvSpPr>
          <p:cNvPr id="3" name="Zástupný symbol obsahu 2"/>
          <p:cNvSpPr>
            <a:spLocks noGrp="1"/>
          </p:cNvSpPr>
          <p:nvPr>
            <p:ph idx="1"/>
          </p:nvPr>
        </p:nvSpPr>
        <p:spPr>
          <a:xfrm>
            <a:off x="457200" y="1052736"/>
            <a:ext cx="8075240" cy="5424264"/>
          </a:xfrm>
        </p:spPr>
        <p:txBody>
          <a:bodyPr/>
          <a:lstStyle/>
          <a:p>
            <a:pPr marL="0" indent="0">
              <a:buNone/>
            </a:pPr>
            <a:r>
              <a:rPr lang="sk-SK" b="1" dirty="0">
                <a:solidFill>
                  <a:srgbClr val="FF0000"/>
                </a:solidFill>
              </a:rPr>
              <a:t>Osobnostný a hodnotový rozvoj</a:t>
            </a:r>
            <a:endParaRPr lang="sk-SK" dirty="0" smtClean="0"/>
          </a:p>
          <a:p>
            <a:r>
              <a:rPr lang="sk-SK" dirty="0" smtClean="0"/>
              <a:t>1. stupeň: </a:t>
            </a:r>
          </a:p>
          <a:p>
            <a:pPr marL="0" indent="0">
              <a:buNone/>
            </a:pPr>
            <a:r>
              <a:rPr lang="sk-SK" dirty="0" smtClean="0"/>
              <a:t>Plán realizácie -úlohy, cvičenia, triednické aktivity, spolupráca s rodičmi</a:t>
            </a:r>
            <a:r>
              <a:rPr lang="sk-SK" i="1" dirty="0" smtClean="0"/>
              <a:t>, hodnotenie a meranie dopadu ročníkovej témy na 1. stupni (spolupráca v ročníku)</a:t>
            </a:r>
          </a:p>
          <a:p>
            <a:r>
              <a:rPr lang="sk-SK" dirty="0" smtClean="0"/>
              <a:t>2. stupeň:</a:t>
            </a:r>
          </a:p>
          <a:p>
            <a:pPr marL="0" indent="0">
              <a:buNone/>
            </a:pPr>
            <a:r>
              <a:rPr lang="sk-SK" dirty="0" smtClean="0"/>
              <a:t>Dobrovoľníctvo  </a:t>
            </a:r>
          </a:p>
          <a:p>
            <a:pPr marL="0" indent="0">
              <a:buNone/>
            </a:pPr>
            <a:endParaRPr lang="sk-SK" dirty="0"/>
          </a:p>
          <a:p>
            <a:endParaRPr lang="sk-SK" dirty="0"/>
          </a:p>
          <a:p>
            <a:endParaRPr lang="sk-SK" dirty="0" smtClean="0"/>
          </a:p>
          <a:p>
            <a:endParaRPr lang="sk-SK"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3209902"/>
            <a:ext cx="4732807" cy="3488234"/>
          </a:xfrm>
          <a:prstGeom prst="rect">
            <a:avLst/>
          </a:prstGeom>
        </p:spPr>
      </p:pic>
    </p:spTree>
    <p:extLst>
      <p:ext uri="{BB962C8B-B14F-4D97-AF65-F5344CB8AC3E}">
        <p14:creationId xmlns:p14="http://schemas.microsoft.com/office/powerpoint/2010/main" val="9522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687288"/>
          </a:xfrm>
        </p:spPr>
        <p:txBody>
          <a:bodyPr>
            <a:normAutofit fontScale="90000"/>
          </a:bodyPr>
          <a:lstStyle/>
          <a:p>
            <a:r>
              <a:rPr lang="sk-SK" dirty="0" smtClean="0"/>
              <a:t>Škola a rodina</a:t>
            </a:r>
            <a:endParaRPr lang="sk-SK" dirty="0"/>
          </a:p>
        </p:txBody>
      </p:sp>
      <p:sp>
        <p:nvSpPr>
          <p:cNvPr id="5" name="BlokTextu 4"/>
          <p:cNvSpPr txBox="1"/>
          <p:nvPr/>
        </p:nvSpPr>
        <p:spPr>
          <a:xfrm>
            <a:off x="611560" y="1556792"/>
            <a:ext cx="8064896" cy="923330"/>
          </a:xfrm>
          <a:prstGeom prst="rect">
            <a:avLst/>
          </a:prstGeom>
          <a:noFill/>
        </p:spPr>
        <p:txBody>
          <a:bodyPr wrap="square" rtlCol="0">
            <a:spAutoFit/>
          </a:bodyPr>
          <a:lstStyle/>
          <a:p>
            <a:pPr marL="342900" indent="-342900">
              <a:buAutoNum type="arabicPeriod"/>
            </a:pPr>
            <a:r>
              <a:rPr lang="sk-SK" dirty="0" smtClean="0"/>
              <a:t>Tematické dni  (starí rodičia, Cvičí celá rodina, Učíme sa v prírode s rodičmi a starými rodičmi, Deň rodiny</a:t>
            </a:r>
          </a:p>
          <a:p>
            <a:pPr marL="342900" indent="-342900">
              <a:buAutoNum type="arabicPeriod"/>
            </a:pPr>
            <a:r>
              <a:rPr lang="sk-SK" dirty="0" smtClean="0"/>
              <a:t>Triedne schôdzky – v prírode, Učiteľ + žiak + rodič</a:t>
            </a:r>
            <a:endParaRPr lang="sk-SK" dirty="0"/>
          </a:p>
        </p:txBody>
      </p:sp>
      <p:pic>
        <p:nvPicPr>
          <p:cNvPr id="6" name="Obrázo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4666" y="2480122"/>
            <a:ext cx="3733663" cy="2101006"/>
          </a:xfrm>
          <a:prstGeom prst="rect">
            <a:avLst/>
          </a:prstGeom>
        </p:spPr>
      </p:pic>
      <p:pic>
        <p:nvPicPr>
          <p:cNvPr id="7" name="Obrázo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1" y="2446242"/>
            <a:ext cx="3230557" cy="2422918"/>
          </a:xfrm>
          <a:prstGeom prst="rect">
            <a:avLst/>
          </a:prstGeom>
        </p:spPr>
      </p:pic>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3687970"/>
            <a:ext cx="4032448" cy="3024336"/>
          </a:xfrm>
          <a:prstGeom prst="rect">
            <a:avLst/>
          </a:prstGeom>
        </p:spPr>
      </p:pic>
      <p:sp>
        <p:nvSpPr>
          <p:cNvPr id="11" name="BlokTextu 10"/>
          <p:cNvSpPr txBox="1"/>
          <p:nvPr/>
        </p:nvSpPr>
        <p:spPr>
          <a:xfrm>
            <a:off x="467544" y="225514"/>
            <a:ext cx="6038868" cy="646331"/>
          </a:xfrm>
          <a:prstGeom prst="rect">
            <a:avLst/>
          </a:prstGeom>
          <a:noFill/>
        </p:spPr>
        <p:txBody>
          <a:bodyPr wrap="square" rtlCol="0">
            <a:spAutoFit/>
          </a:bodyPr>
          <a:lstStyle/>
          <a:p>
            <a:endParaRPr lang="sk-SK" dirty="0"/>
          </a:p>
          <a:p>
            <a:r>
              <a:rPr lang="sk-SK" b="1" dirty="0">
                <a:solidFill>
                  <a:srgbClr val="FF0000"/>
                </a:solidFill>
              </a:rPr>
              <a:t>Celoškolské výchovné projekty</a:t>
            </a:r>
            <a:endParaRPr lang="sk-SK" dirty="0"/>
          </a:p>
        </p:txBody>
      </p:sp>
    </p:spTree>
    <p:extLst>
      <p:ext uri="{BB962C8B-B14F-4D97-AF65-F5344CB8AC3E}">
        <p14:creationId xmlns:p14="http://schemas.microsoft.com/office/powerpoint/2010/main" val="344645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404664"/>
            <a:ext cx="8229600" cy="6072336"/>
          </a:xfrm>
        </p:spPr>
        <p:txBody>
          <a:bodyPr/>
          <a:lstStyle/>
          <a:p>
            <a:r>
              <a:rPr lang="sk-SK" dirty="0" smtClean="0"/>
              <a:t>3. Vianočné a veľkonočné tvorivé dielne</a:t>
            </a:r>
          </a:p>
          <a:p>
            <a:r>
              <a:rPr lang="sk-SK" dirty="0" smtClean="0"/>
              <a:t>4. </a:t>
            </a:r>
            <a:r>
              <a:rPr lang="sk-SK" dirty="0" err="1" smtClean="0"/>
              <a:t>pešibus</a:t>
            </a:r>
            <a:endParaRPr lang="sk-SK" dirty="0"/>
          </a:p>
        </p:txBody>
      </p:sp>
      <p:pic>
        <p:nvPicPr>
          <p:cNvPr id="5" name="Obrázo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0152" y="1052736"/>
            <a:ext cx="2808312" cy="2106234"/>
          </a:xfrm>
          <a:prstGeom prst="rect">
            <a:avLst/>
          </a:prstGeom>
        </p:spPr>
      </p:pic>
      <p:pic>
        <p:nvPicPr>
          <p:cNvPr id="6" name="Obrázo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697417"/>
            <a:ext cx="2571750" cy="3429000"/>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7784" y="2636912"/>
            <a:ext cx="4570687" cy="3429000"/>
          </a:xfrm>
          <a:prstGeom prst="rect">
            <a:avLst/>
          </a:prstGeom>
        </p:spPr>
      </p:pic>
    </p:spTree>
    <p:extLst>
      <p:ext uri="{BB962C8B-B14F-4D97-AF65-F5344CB8AC3E}">
        <p14:creationId xmlns:p14="http://schemas.microsoft.com/office/powerpoint/2010/main" val="12709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Zástupný symbol obsah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81642" y="516010"/>
            <a:ext cx="792088" cy="704958"/>
          </a:xfrm>
        </p:spPr>
      </p:pic>
      <p:sp>
        <p:nvSpPr>
          <p:cNvPr id="4" name="Zástupný symbol päty 3"/>
          <p:cNvSpPr>
            <a:spLocks noGrp="1"/>
          </p:cNvSpPr>
          <p:nvPr>
            <p:ph type="ftr" sz="quarter" idx="11"/>
          </p:nvPr>
        </p:nvSpPr>
        <p:spPr>
          <a:xfrm>
            <a:off x="5652120" y="6356350"/>
            <a:ext cx="3240360" cy="365125"/>
          </a:xfrm>
        </p:spPr>
        <p:txBody>
          <a:bodyPr/>
          <a:lstStyle/>
          <a:p>
            <a:r>
              <a:rPr lang="it-IT" dirty="0" smtClean="0"/>
              <a:t>Základná škola, Pribinova ul. 123/9, Nováky</a:t>
            </a:r>
            <a:endParaRPr lang="sk-SK" dirty="0"/>
          </a:p>
        </p:txBody>
      </p:sp>
      <p:sp>
        <p:nvSpPr>
          <p:cNvPr id="2" name="BlokTextu 1"/>
          <p:cNvSpPr txBox="1"/>
          <p:nvPr/>
        </p:nvSpPr>
        <p:spPr>
          <a:xfrm>
            <a:off x="434008" y="1205642"/>
            <a:ext cx="8327218" cy="2585323"/>
          </a:xfrm>
          <a:prstGeom prst="rect">
            <a:avLst/>
          </a:prstGeom>
          <a:noFill/>
        </p:spPr>
        <p:txBody>
          <a:bodyPr wrap="square" rtlCol="0">
            <a:spAutoFit/>
          </a:bodyPr>
          <a:lstStyle/>
          <a:p>
            <a:r>
              <a:rPr lang="sk-SK" dirty="0" err="1" smtClean="0">
                <a:solidFill>
                  <a:srgbClr val="FF0000"/>
                </a:solidFill>
              </a:rPr>
              <a:t>Online</a:t>
            </a:r>
            <a:r>
              <a:rPr lang="sk-SK" dirty="0" smtClean="0">
                <a:solidFill>
                  <a:srgbClr val="FF0000"/>
                </a:solidFill>
              </a:rPr>
              <a:t> živá knižnica</a:t>
            </a:r>
          </a:p>
          <a:p>
            <a:pPr marL="285750" indent="-285750">
              <a:buFontTx/>
              <a:buChar char="-"/>
            </a:pPr>
            <a:r>
              <a:rPr lang="sk-SK" dirty="0" smtClean="0"/>
              <a:t>v práci so žiakmi na vyučovacích hodinách, v kurzoch osobnostného rozvoja</a:t>
            </a:r>
          </a:p>
          <a:p>
            <a:pPr marL="285750" indent="-285750">
              <a:buFontTx/>
              <a:buChar char="-"/>
            </a:pPr>
            <a:r>
              <a:rPr lang="sk-SK" dirty="0" smtClean="0"/>
              <a:t>V budovaní vzťahov žiakov s inými komunitami</a:t>
            </a:r>
          </a:p>
          <a:p>
            <a:r>
              <a:rPr lang="sk-SK" dirty="0"/>
              <a:t>	</a:t>
            </a:r>
            <a:r>
              <a:rPr lang="sk-SK" dirty="0" smtClean="0"/>
              <a:t>			 (Dobrý skutok, Muránska Dlhá Lúka)</a:t>
            </a:r>
          </a:p>
          <a:p>
            <a:pPr marL="285750" indent="-285750">
              <a:buFontTx/>
              <a:buChar char="-"/>
            </a:pPr>
            <a:r>
              <a:rPr lang="sk-SK" dirty="0" smtClean="0"/>
              <a:t>v práci s učiteľmi </a:t>
            </a:r>
          </a:p>
          <a:p>
            <a:pPr marL="285750" indent="-285750">
              <a:buFontTx/>
              <a:buChar char="-"/>
            </a:pPr>
            <a:r>
              <a:rPr lang="sk-SK" dirty="0" smtClean="0"/>
              <a:t> ponuka rodičom – Rodičovská akadémia</a:t>
            </a:r>
          </a:p>
          <a:p>
            <a:pPr marL="285750" indent="-285750">
              <a:buFontTx/>
              <a:buChar char="-"/>
            </a:pPr>
            <a:r>
              <a:rPr lang="sk-SK" dirty="0" smtClean="0"/>
              <a:t>audit školy </a:t>
            </a:r>
          </a:p>
          <a:p>
            <a:pPr marL="285750" indent="-285750">
              <a:buFontTx/>
              <a:buChar char="-"/>
            </a:pPr>
            <a:r>
              <a:rPr lang="sk-SK" dirty="0" smtClean="0">
                <a:hlinkClick r:id="rId4"/>
              </a:rPr>
              <a:t>video</a:t>
            </a:r>
            <a:endParaRPr lang="sk-SK" dirty="0" smtClean="0"/>
          </a:p>
          <a:p>
            <a:endParaRPr lang="sk-SK" dirty="0"/>
          </a:p>
        </p:txBody>
      </p:sp>
      <p:sp>
        <p:nvSpPr>
          <p:cNvPr id="3" name="BlokTextu 2"/>
          <p:cNvSpPr txBox="1"/>
          <p:nvPr/>
        </p:nvSpPr>
        <p:spPr>
          <a:xfrm>
            <a:off x="434008" y="3933056"/>
            <a:ext cx="4786064" cy="2031325"/>
          </a:xfrm>
          <a:prstGeom prst="rect">
            <a:avLst/>
          </a:prstGeom>
          <a:noFill/>
        </p:spPr>
        <p:txBody>
          <a:bodyPr wrap="square" rtlCol="0">
            <a:spAutoFit/>
          </a:bodyPr>
          <a:lstStyle/>
          <a:p>
            <a:r>
              <a:rPr lang="sk-SK" dirty="0" smtClean="0">
                <a:solidFill>
                  <a:srgbClr val="FF0000"/>
                </a:solidFill>
              </a:rPr>
              <a:t>Podpora inakosti a jej potrieb: </a:t>
            </a:r>
          </a:p>
          <a:p>
            <a:pPr marL="285750" indent="-285750">
              <a:buFontTx/>
              <a:buChar char="-"/>
            </a:pPr>
            <a:r>
              <a:rPr lang="sk-SK" dirty="0" smtClean="0"/>
              <a:t>Domáce vzdelávanie</a:t>
            </a:r>
          </a:p>
          <a:p>
            <a:pPr marL="285750" indent="-285750">
              <a:buFontTx/>
              <a:buChar char="-"/>
            </a:pPr>
            <a:r>
              <a:rPr lang="sk-SK" dirty="0" smtClean="0"/>
              <a:t>Integrácia 38 žiakov</a:t>
            </a:r>
          </a:p>
          <a:p>
            <a:pPr marL="285750" indent="-285750">
              <a:buFontTx/>
              <a:buChar char="-"/>
            </a:pPr>
            <a:r>
              <a:rPr lang="sk-SK" dirty="0" smtClean="0"/>
              <a:t>Individuálne vzdelávacie plány</a:t>
            </a:r>
          </a:p>
          <a:p>
            <a:pPr marL="285750" indent="-285750">
              <a:buFontTx/>
              <a:buChar char="-"/>
            </a:pPr>
            <a:r>
              <a:rPr lang="sk-SK" dirty="0" smtClean="0"/>
              <a:t>Individuálny prístup k problémom,  komunikácia U – Ž – R</a:t>
            </a:r>
          </a:p>
          <a:p>
            <a:pPr marL="285750" indent="-285750">
              <a:buFontTx/>
              <a:buChar char="-"/>
            </a:pPr>
            <a:r>
              <a:rPr lang="sk-SK" dirty="0" smtClean="0"/>
              <a:t>Programy triednych kolektívov </a:t>
            </a:r>
            <a:endParaRPr lang="sk-SK" dirty="0"/>
          </a:p>
        </p:txBody>
      </p:sp>
      <p:sp>
        <p:nvSpPr>
          <p:cNvPr id="8" name="BlokTextu 7"/>
          <p:cNvSpPr txBox="1"/>
          <p:nvPr/>
        </p:nvSpPr>
        <p:spPr>
          <a:xfrm>
            <a:off x="350303" y="433693"/>
            <a:ext cx="8064896" cy="707886"/>
          </a:xfrm>
          <a:prstGeom prst="rect">
            <a:avLst/>
          </a:prstGeom>
          <a:noFill/>
        </p:spPr>
        <p:txBody>
          <a:bodyPr wrap="square" rtlCol="0">
            <a:spAutoFit/>
          </a:bodyPr>
          <a:lstStyle/>
          <a:p>
            <a:r>
              <a:rPr lang="sk-SK" sz="4000" dirty="0" smtClean="0">
                <a:latin typeface="+mj-lt"/>
              </a:rPr>
              <a:t>Vnímavá škola</a:t>
            </a:r>
            <a:endParaRPr lang="sk-SK" sz="4000" dirty="0">
              <a:latin typeface="+mj-lt"/>
            </a:endParaRPr>
          </a:p>
        </p:txBody>
      </p:sp>
      <p:pic>
        <p:nvPicPr>
          <p:cNvPr id="9" name="Obrázo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3212976"/>
            <a:ext cx="3541154" cy="3239850"/>
          </a:xfrm>
          <a:prstGeom prst="rect">
            <a:avLst/>
          </a:prstGeom>
        </p:spPr>
      </p:pic>
    </p:spTree>
    <p:extLst>
      <p:ext uri="{BB962C8B-B14F-4D97-AF65-F5344CB8AC3E}">
        <p14:creationId xmlns:p14="http://schemas.microsoft.com/office/powerpoint/2010/main" val="34188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Pracovný tábor Nováky </a:t>
            </a:r>
            <a:endParaRPr lang="sk-SK" dirty="0"/>
          </a:p>
        </p:txBody>
      </p:sp>
      <p:pic>
        <p:nvPicPr>
          <p:cNvPr id="7" name="Obrázo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168874"/>
            <a:ext cx="3199284" cy="4265712"/>
          </a:xfrm>
          <a:prstGeom prst="rect">
            <a:avLst/>
          </a:prstGeom>
        </p:spPr>
      </p:pic>
      <p:pic>
        <p:nvPicPr>
          <p:cNvPr id="8" name="Obrázo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552058"/>
            <a:ext cx="3204864" cy="2403648"/>
          </a:xfrm>
          <a:prstGeom prst="rect">
            <a:avLst/>
          </a:prstGeom>
        </p:spPr>
      </p:pic>
      <p:pic>
        <p:nvPicPr>
          <p:cNvPr id="9" name="Obrázo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3808" y="1336415"/>
            <a:ext cx="3779912" cy="2834934"/>
          </a:xfrm>
          <a:prstGeom prst="rect">
            <a:avLst/>
          </a:prstGeom>
        </p:spPr>
      </p:pic>
      <p:pic>
        <p:nvPicPr>
          <p:cNvPr id="4" name="Zástupný symbol obsahu 3"/>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323528" y="3717030"/>
            <a:ext cx="3583947" cy="2687960"/>
          </a:xfrm>
        </p:spPr>
      </p:pic>
      <p:pic>
        <p:nvPicPr>
          <p:cNvPr id="6" name="Obrázo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15510" y="3933055"/>
            <a:ext cx="3707902" cy="2471935"/>
          </a:xfrm>
          <a:prstGeom prst="rect">
            <a:avLst/>
          </a:prstGeom>
        </p:spPr>
      </p:pic>
    </p:spTree>
    <p:extLst>
      <p:ext uri="{BB962C8B-B14F-4D97-AF65-F5344CB8AC3E}">
        <p14:creationId xmlns:p14="http://schemas.microsoft.com/office/powerpoint/2010/main" val="348674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Projekty občianskych, ekologických  a ľudských postojov</a:t>
            </a:r>
            <a:endParaRPr lang="sk-SK" dirty="0"/>
          </a:p>
        </p:txBody>
      </p:sp>
      <p:sp>
        <p:nvSpPr>
          <p:cNvPr id="3" name="Zástupný symbol obsahu 2"/>
          <p:cNvSpPr>
            <a:spLocks noGrp="1"/>
          </p:cNvSpPr>
          <p:nvPr>
            <p:ph idx="1"/>
          </p:nvPr>
        </p:nvSpPr>
        <p:spPr/>
        <p:txBody>
          <a:bodyPr/>
          <a:lstStyle/>
          <a:p>
            <a:r>
              <a:rPr lang="sk-SK" dirty="0" smtClean="0"/>
              <a:t>Na kolesách proti rakovine</a:t>
            </a:r>
          </a:p>
          <a:p>
            <a:r>
              <a:rPr lang="sk-SK" dirty="0" smtClean="0"/>
              <a:t>Odznak Rada </a:t>
            </a:r>
            <a:r>
              <a:rPr lang="sk-SK" dirty="0" err="1" smtClean="0"/>
              <a:t>Kaufmanna</a:t>
            </a:r>
            <a:endParaRPr lang="sk-SK" dirty="0" smtClean="0"/>
          </a:p>
          <a:p>
            <a:r>
              <a:rPr lang="sk-SK" dirty="0" smtClean="0"/>
              <a:t>Environmentálne postoje</a:t>
            </a:r>
          </a:p>
          <a:p>
            <a:pPr marL="0" indent="0">
              <a:buNone/>
            </a:pPr>
            <a:r>
              <a:rPr lang="sk-SK" dirty="0" smtClean="0"/>
              <a:t> </a:t>
            </a:r>
          </a:p>
          <a:p>
            <a:endParaRPr lang="sk-SK" dirty="0" smtClean="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1343303"/>
            <a:ext cx="4139952" cy="2328723"/>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429000"/>
            <a:ext cx="4283968" cy="3212976"/>
          </a:xfrm>
          <a:prstGeom prst="rect">
            <a:avLst/>
          </a:prstGeom>
        </p:spPr>
      </p:pic>
    </p:spTree>
    <p:extLst>
      <p:ext uri="{BB962C8B-B14F-4D97-AF65-F5344CB8AC3E}">
        <p14:creationId xmlns:p14="http://schemas.microsoft.com/office/powerpoint/2010/main" val="11512392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36096" y="1627073"/>
            <a:ext cx="3329940" cy="4876800"/>
          </a:xfr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02" y="3462065"/>
            <a:ext cx="4163101" cy="3041808"/>
          </a:xfrm>
          <a:prstGeom prst="rect">
            <a:avLst/>
          </a:prstGeom>
        </p:spPr>
      </p:pic>
      <p:sp>
        <p:nvSpPr>
          <p:cNvPr id="6" name="BlokTextu 5"/>
          <p:cNvSpPr txBox="1"/>
          <p:nvPr/>
        </p:nvSpPr>
        <p:spPr>
          <a:xfrm>
            <a:off x="4364158" y="668595"/>
            <a:ext cx="4616136" cy="1200329"/>
          </a:xfrm>
          <a:prstGeom prst="rect">
            <a:avLst/>
          </a:prstGeom>
          <a:noFill/>
        </p:spPr>
        <p:txBody>
          <a:bodyPr wrap="square" rtlCol="0">
            <a:spAutoFit/>
          </a:bodyPr>
          <a:lstStyle/>
          <a:p>
            <a:r>
              <a:rPr lang="sk-SK" dirty="0" smtClean="0"/>
              <a:t>Strom slobody, strom triedy </a:t>
            </a:r>
          </a:p>
          <a:p>
            <a:r>
              <a:rPr lang="sk-SK" dirty="0" smtClean="0"/>
              <a:t>Adventný dobrý skutok </a:t>
            </a:r>
          </a:p>
          <a:p>
            <a:endParaRPr lang="sk-SK" dirty="0" smtClean="0"/>
          </a:p>
          <a:p>
            <a:endParaRPr lang="sk-SK" dirty="0"/>
          </a:p>
        </p:txBody>
      </p:sp>
      <p:pic>
        <p:nvPicPr>
          <p:cNvPr id="8" name="Obrázo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502" y="307178"/>
            <a:ext cx="4164656" cy="3123492"/>
          </a:xfrm>
          <a:prstGeom prst="rect">
            <a:avLst/>
          </a:prstGeom>
        </p:spPr>
      </p:pic>
    </p:spTree>
    <p:extLst>
      <p:ext uri="{BB962C8B-B14F-4D97-AF65-F5344CB8AC3E}">
        <p14:creationId xmlns:p14="http://schemas.microsoft.com/office/powerpoint/2010/main" val="202391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25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Ako si predstavujete svoju starobu? </a:t>
            </a:r>
          </a:p>
        </p:txBody>
      </p:sp>
      <p:sp>
        <p:nvSpPr>
          <p:cNvPr id="3" name="Zástupný symbol obsahu 2"/>
          <p:cNvSpPr>
            <a:spLocks noGrp="1"/>
          </p:cNvSpPr>
          <p:nvPr>
            <p:ph idx="1"/>
          </p:nvPr>
        </p:nvSpPr>
        <p:spPr>
          <a:xfrm>
            <a:off x="457200" y="1412776"/>
            <a:ext cx="8217024" cy="5064224"/>
          </a:xfrm>
        </p:spPr>
        <p:txBody>
          <a:bodyPr>
            <a:normAutofit fontScale="92500"/>
          </a:bodyPr>
          <a:lstStyle/>
          <a:p>
            <a:pPr>
              <a:lnSpc>
                <a:spcPct val="150000"/>
              </a:lnSpc>
            </a:pPr>
            <a:r>
              <a:rPr lang="sk-SK" dirty="0" smtClean="0"/>
              <a:t>fungujúci </a:t>
            </a:r>
            <a:r>
              <a:rPr lang="sk-SK" dirty="0"/>
              <a:t>štát so </a:t>
            </a:r>
            <a:r>
              <a:rPr lang="sk-SK" dirty="0" smtClean="0"/>
              <a:t>všetkými službami v </a:t>
            </a:r>
            <a:r>
              <a:rPr lang="sk-SK" dirty="0"/>
              <a:t>prospech </a:t>
            </a:r>
            <a:r>
              <a:rPr lang="sk-SK" dirty="0" smtClean="0"/>
              <a:t>občana</a:t>
            </a:r>
            <a:endParaRPr lang="sk-SK" dirty="0"/>
          </a:p>
          <a:p>
            <a:pPr>
              <a:lnSpc>
                <a:spcPct val="150000"/>
              </a:lnSpc>
            </a:pPr>
            <a:r>
              <a:rPr lang="sk-SK" dirty="0"/>
              <a:t>zdravie/zdravotné služby</a:t>
            </a:r>
            <a:r>
              <a:rPr lang="sk-SK" dirty="0" smtClean="0"/>
              <a:t>/,  </a:t>
            </a:r>
            <a:r>
              <a:rPr lang="sk-SK" dirty="0"/>
              <a:t>prístup personálu k pacientom</a:t>
            </a:r>
          </a:p>
          <a:p>
            <a:pPr>
              <a:lnSpc>
                <a:spcPct val="150000"/>
              </a:lnSpc>
            </a:pPr>
            <a:r>
              <a:rPr lang="sk-SK" dirty="0"/>
              <a:t>dostatok financií, čestná pomoc finančných poradcov</a:t>
            </a:r>
          </a:p>
          <a:p>
            <a:pPr>
              <a:lnSpc>
                <a:spcPct val="150000"/>
              </a:lnSpc>
            </a:pPr>
            <a:r>
              <a:rPr lang="sk-SK" dirty="0"/>
              <a:t>práca pre svoje deti, finančne spravodlivo ohodnotená, korektné vzťahy v nej </a:t>
            </a:r>
            <a:endParaRPr lang="sk-SK" dirty="0" smtClean="0"/>
          </a:p>
          <a:p>
            <a:pPr>
              <a:lnSpc>
                <a:spcPct val="150000"/>
              </a:lnSpc>
            </a:pPr>
            <a:r>
              <a:rPr lang="sk-SK" dirty="0" smtClean="0"/>
              <a:t>férové a dostupné služby </a:t>
            </a:r>
          </a:p>
          <a:p>
            <a:pPr>
              <a:lnSpc>
                <a:spcPct val="150000"/>
              </a:lnSpc>
            </a:pPr>
            <a:r>
              <a:rPr lang="sk-SK" dirty="0"/>
              <a:t>m</a:t>
            </a:r>
            <a:r>
              <a:rPr lang="sk-SK" dirty="0" smtClean="0"/>
              <a:t>oderné vzdelávanie vnúčat, v priateľskom prostredí, bez </a:t>
            </a:r>
            <a:r>
              <a:rPr lang="sk-SK" dirty="0" err="1" smtClean="0"/>
              <a:t>šikany</a:t>
            </a:r>
            <a:endParaRPr lang="sk-SK" dirty="0" smtClean="0"/>
          </a:p>
          <a:p>
            <a:pPr>
              <a:lnSpc>
                <a:spcPct val="150000"/>
              </a:lnSpc>
            </a:pPr>
            <a:r>
              <a:rPr lang="sk-SK" dirty="0" smtClean="0"/>
              <a:t>rešpektujúce vzťahy v obci, v rodine, v sociálnom zariadení</a:t>
            </a:r>
            <a:endParaRPr lang="sk-SK" dirty="0"/>
          </a:p>
          <a:p>
            <a:pPr>
              <a:lnSpc>
                <a:spcPct val="150000"/>
              </a:lnSpc>
            </a:pPr>
            <a:endParaRPr lang="sk-SK" dirty="0"/>
          </a:p>
        </p:txBody>
      </p:sp>
      <p:sp>
        <p:nvSpPr>
          <p:cNvPr id="4" name="Podnadpis 2"/>
          <p:cNvSpPr txBox="1">
            <a:spLocks/>
          </p:cNvSpPr>
          <p:nvPr/>
        </p:nvSpPr>
        <p:spPr>
          <a:xfrm>
            <a:off x="611560" y="2276872"/>
            <a:ext cx="8062664" cy="4248472"/>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42900" indent="-342900">
              <a:buFontTx/>
              <a:buChar char="-"/>
            </a:pPr>
            <a:endParaRPr lang="sk-SK" dirty="0"/>
          </a:p>
        </p:txBody>
      </p:sp>
    </p:spTree>
    <p:extLst>
      <p:ext uri="{BB962C8B-B14F-4D97-AF65-F5344CB8AC3E}">
        <p14:creationId xmlns:p14="http://schemas.microsoft.com/office/powerpoint/2010/main" val="403211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620688"/>
            <a:ext cx="8229600" cy="5856312"/>
          </a:xfrm>
        </p:spPr>
        <p:txBody>
          <a:bodyPr/>
          <a:lstStyle/>
          <a:p>
            <a:r>
              <a:rPr lang="sk-SK" dirty="0" smtClean="0"/>
              <a:t>Podpora inakosti a výnimočnosti – 1. ročník ŠIF</a:t>
            </a:r>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53630"/>
            <a:ext cx="3779912" cy="2503578"/>
          </a:xfrm>
          <a:prstGeom prst="rect">
            <a:avLst/>
          </a:prstGeo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4136" y="1196752"/>
            <a:ext cx="5004048" cy="3314370"/>
          </a:xfrm>
          <a:prstGeom prst="rect">
            <a:avLst/>
          </a:prstGeom>
        </p:spPr>
      </p:pic>
    </p:spTree>
    <p:extLst>
      <p:ext uri="{BB962C8B-B14F-4D97-AF65-F5344CB8AC3E}">
        <p14:creationId xmlns:p14="http://schemas.microsoft.com/office/powerpoint/2010/main" val="747679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Kedy? </a:t>
            </a:r>
            <a:endParaRPr lang="sk-SK" dirty="0"/>
          </a:p>
        </p:txBody>
      </p:sp>
      <p:sp>
        <p:nvSpPr>
          <p:cNvPr id="3" name="Zástupný symbol obsahu 2"/>
          <p:cNvSpPr>
            <a:spLocks noGrp="1"/>
          </p:cNvSpPr>
          <p:nvPr>
            <p:ph idx="1"/>
          </p:nvPr>
        </p:nvSpPr>
        <p:spPr/>
        <p:txBody>
          <a:bodyPr/>
          <a:lstStyle/>
          <a:p>
            <a:r>
              <a:rPr lang="sk-SK" dirty="0" smtClean="0"/>
              <a:t>Každý deň. </a:t>
            </a:r>
            <a:endParaRPr lang="sk-SK" dirty="0"/>
          </a:p>
          <a:p>
            <a:r>
              <a:rPr lang="sk-SK" dirty="0" smtClean="0"/>
              <a:t>Cielene. Premyslene. Plánovane. </a:t>
            </a:r>
          </a:p>
          <a:p>
            <a:endParaRPr lang="sk-SK" dirty="0"/>
          </a:p>
          <a:p>
            <a:endParaRPr lang="sk-SK" dirty="0"/>
          </a:p>
        </p:txBody>
      </p:sp>
      <p:pic>
        <p:nvPicPr>
          <p:cNvPr id="4" name="Obrázo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577013"/>
            <a:ext cx="3127878" cy="4203086"/>
          </a:xfrm>
          <a:prstGeom prst="rect">
            <a:avLst/>
          </a:prstGeo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492896"/>
            <a:ext cx="5220072" cy="3915054"/>
          </a:xfrm>
          <a:prstGeom prst="rect">
            <a:avLst/>
          </a:prstGeom>
        </p:spPr>
      </p:pic>
      <p:sp>
        <p:nvSpPr>
          <p:cNvPr id="6" name="BlokTextu 5"/>
          <p:cNvSpPr txBox="1"/>
          <p:nvPr/>
        </p:nvSpPr>
        <p:spPr>
          <a:xfrm>
            <a:off x="5881666" y="5229200"/>
            <a:ext cx="3024336" cy="369332"/>
          </a:xfrm>
          <a:prstGeom prst="rect">
            <a:avLst/>
          </a:prstGeom>
          <a:noFill/>
        </p:spPr>
        <p:txBody>
          <a:bodyPr wrap="square" rtlCol="0">
            <a:spAutoFit/>
          </a:bodyPr>
          <a:lstStyle/>
          <a:p>
            <a:r>
              <a:rPr lang="sk-SK" dirty="0" smtClean="0"/>
              <a:t>Záhradná školská slávnosť </a:t>
            </a:r>
            <a:endParaRPr lang="sk-SK" dirty="0"/>
          </a:p>
        </p:txBody>
      </p:sp>
    </p:spTree>
    <p:extLst>
      <p:ext uri="{BB962C8B-B14F-4D97-AF65-F5344CB8AC3E}">
        <p14:creationId xmlns:p14="http://schemas.microsoft.com/office/powerpoint/2010/main" val="4466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ľka 2"/>
          <p:cNvGraphicFramePr>
            <a:graphicFrameLocks noGrp="1"/>
          </p:cNvGraphicFramePr>
          <p:nvPr>
            <p:extLst>
              <p:ext uri="{D42A27DB-BD31-4B8C-83A1-F6EECF244321}">
                <p14:modId xmlns:p14="http://schemas.microsoft.com/office/powerpoint/2010/main" val="453285422"/>
              </p:ext>
            </p:extLst>
          </p:nvPr>
        </p:nvGraphicFramePr>
        <p:xfrm>
          <a:off x="539551" y="1268760"/>
          <a:ext cx="7584505" cy="2748280"/>
        </p:xfrm>
        <a:graphic>
          <a:graphicData uri="http://schemas.openxmlformats.org/drawingml/2006/table">
            <a:tbl>
              <a:tblPr firstRow="1" bandRow="1">
                <a:tableStyleId>{5C22544A-7EE6-4342-B048-85BDC9FD1C3A}</a:tableStyleId>
              </a:tblPr>
              <a:tblGrid>
                <a:gridCol w="1870242">
                  <a:extLst>
                    <a:ext uri="{9D8B030D-6E8A-4147-A177-3AD203B41FA5}">
                      <a16:colId xmlns:a16="http://schemas.microsoft.com/office/drawing/2014/main" val="20000"/>
                    </a:ext>
                  </a:extLst>
                </a:gridCol>
                <a:gridCol w="1370119">
                  <a:extLst>
                    <a:ext uri="{9D8B030D-6E8A-4147-A177-3AD203B41FA5}">
                      <a16:colId xmlns:a16="http://schemas.microsoft.com/office/drawing/2014/main" val="20001"/>
                    </a:ext>
                  </a:extLst>
                </a:gridCol>
                <a:gridCol w="1310342">
                  <a:extLst>
                    <a:ext uri="{9D8B030D-6E8A-4147-A177-3AD203B41FA5}">
                      <a16:colId xmlns:a16="http://schemas.microsoft.com/office/drawing/2014/main" val="20002"/>
                    </a:ext>
                  </a:extLst>
                </a:gridCol>
                <a:gridCol w="1516901">
                  <a:extLst>
                    <a:ext uri="{9D8B030D-6E8A-4147-A177-3AD203B41FA5}">
                      <a16:colId xmlns:a16="http://schemas.microsoft.com/office/drawing/2014/main" val="20003"/>
                    </a:ext>
                  </a:extLst>
                </a:gridCol>
                <a:gridCol w="1516901">
                  <a:extLst>
                    <a:ext uri="{9D8B030D-6E8A-4147-A177-3AD203B41FA5}">
                      <a16:colId xmlns:a16="http://schemas.microsoft.com/office/drawing/2014/main" val="20004"/>
                    </a:ext>
                  </a:extLst>
                </a:gridCol>
              </a:tblGrid>
              <a:tr h="370840">
                <a:tc>
                  <a:txBody>
                    <a:bodyPr/>
                    <a:lstStyle/>
                    <a:p>
                      <a:endParaRPr lang="sk-SK" dirty="0"/>
                    </a:p>
                  </a:txBody>
                  <a:tcPr/>
                </a:tc>
                <a:tc>
                  <a:txBody>
                    <a:bodyPr/>
                    <a:lstStyle/>
                    <a:p>
                      <a:pPr algn="ctr"/>
                      <a:r>
                        <a:rPr lang="sk-SK" dirty="0" smtClean="0"/>
                        <a:t>2009/2010</a:t>
                      </a:r>
                      <a:endParaRPr lang="sk-SK" dirty="0"/>
                    </a:p>
                  </a:txBody>
                  <a:tcPr/>
                </a:tc>
                <a:tc>
                  <a:txBody>
                    <a:bodyPr/>
                    <a:lstStyle/>
                    <a:p>
                      <a:pPr algn="ctr"/>
                      <a:r>
                        <a:rPr lang="sk-SK" dirty="0" smtClean="0"/>
                        <a:t>2011/2012</a:t>
                      </a:r>
                      <a:endParaRPr lang="sk-SK" dirty="0"/>
                    </a:p>
                  </a:txBody>
                  <a:tcPr/>
                </a:tc>
                <a:tc>
                  <a:txBody>
                    <a:bodyPr/>
                    <a:lstStyle/>
                    <a:p>
                      <a:pPr algn="ctr"/>
                      <a:r>
                        <a:rPr lang="sk-SK" dirty="0" smtClean="0"/>
                        <a:t>2016/2017</a:t>
                      </a:r>
                      <a:endParaRPr lang="sk-SK" dirty="0"/>
                    </a:p>
                  </a:txBody>
                  <a:tcPr/>
                </a:tc>
                <a:tc>
                  <a:txBody>
                    <a:bodyPr/>
                    <a:lstStyle/>
                    <a:p>
                      <a:pPr algn="ctr"/>
                      <a:r>
                        <a:rPr lang="sk-SK" dirty="0" smtClean="0"/>
                        <a:t>2017/2018</a:t>
                      </a:r>
                      <a:endParaRPr lang="sk-SK" dirty="0"/>
                    </a:p>
                  </a:txBody>
                  <a:tcPr/>
                </a:tc>
                <a:extLst>
                  <a:ext uri="{0D108BD9-81ED-4DB2-BD59-A6C34878D82A}">
                    <a16:rowId xmlns:a16="http://schemas.microsoft.com/office/drawing/2014/main" val="10000"/>
                  </a:ext>
                </a:extLst>
              </a:tr>
              <a:tr h="370840">
                <a:tc>
                  <a:txBody>
                    <a:bodyPr/>
                    <a:lstStyle/>
                    <a:p>
                      <a:r>
                        <a:rPr lang="sk-SK" dirty="0" smtClean="0"/>
                        <a:t>Pochvala TU</a:t>
                      </a:r>
                      <a:endParaRPr lang="sk-SK" dirty="0"/>
                    </a:p>
                  </a:txBody>
                  <a:tcPr/>
                </a:tc>
                <a:tc>
                  <a:txBody>
                    <a:bodyPr/>
                    <a:lstStyle/>
                    <a:p>
                      <a:pPr algn="ctr"/>
                      <a:r>
                        <a:rPr lang="sk-SK" sz="2000" dirty="0" smtClean="0">
                          <a:latin typeface="+mn-lt"/>
                        </a:rPr>
                        <a:t>58</a:t>
                      </a:r>
                      <a:endParaRPr lang="sk-SK" sz="2000" dirty="0">
                        <a:latin typeface="+mn-lt"/>
                      </a:endParaRPr>
                    </a:p>
                  </a:txBody>
                  <a:tcPr anchor="ctr"/>
                </a:tc>
                <a:tc>
                  <a:txBody>
                    <a:bodyPr/>
                    <a:lstStyle/>
                    <a:p>
                      <a:pPr algn="ctr"/>
                      <a:r>
                        <a:rPr lang="sk-SK" sz="2000" dirty="0" smtClean="0">
                          <a:latin typeface="+mn-lt"/>
                        </a:rPr>
                        <a:t>117</a:t>
                      </a:r>
                      <a:endParaRPr lang="sk-SK" sz="2000" dirty="0">
                        <a:latin typeface="+mn-lt"/>
                      </a:endParaRPr>
                    </a:p>
                  </a:txBody>
                  <a:tcPr anchor="ctr"/>
                </a:tc>
                <a:tc>
                  <a:txBody>
                    <a:bodyPr/>
                    <a:lstStyle/>
                    <a:p>
                      <a:pPr algn="ctr" fontAlgn="b"/>
                      <a:r>
                        <a:rPr lang="sk-SK" sz="2000" b="0" i="0" u="none" strike="noStrike" dirty="0">
                          <a:solidFill>
                            <a:srgbClr val="000000"/>
                          </a:solidFill>
                          <a:effectLst/>
                          <a:latin typeface="+mn-lt"/>
                        </a:rPr>
                        <a:t>183</a:t>
                      </a:r>
                    </a:p>
                  </a:txBody>
                  <a:tcPr marL="9525" marR="9525" marT="9525" marB="0" anchor="ctr">
                    <a:solidFill>
                      <a:schemeClr val="accent2">
                        <a:lumMod val="40000"/>
                        <a:lumOff val="60000"/>
                      </a:schemeClr>
                    </a:solidFill>
                  </a:tcPr>
                </a:tc>
                <a:tc>
                  <a:txBody>
                    <a:bodyPr/>
                    <a:lstStyle/>
                    <a:p>
                      <a:pPr algn="ctr" fontAlgn="b"/>
                      <a:r>
                        <a:rPr lang="sk-SK" sz="2000" b="0" i="0" u="none" strike="noStrike">
                          <a:solidFill>
                            <a:srgbClr val="000000"/>
                          </a:solidFill>
                          <a:effectLst/>
                          <a:latin typeface="+mn-lt"/>
                        </a:rPr>
                        <a:t>245</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0001"/>
                  </a:ext>
                </a:extLst>
              </a:tr>
              <a:tr h="370840">
                <a:tc>
                  <a:txBody>
                    <a:bodyPr/>
                    <a:lstStyle/>
                    <a:p>
                      <a:r>
                        <a:rPr lang="sk-SK" dirty="0" smtClean="0"/>
                        <a:t>Pochvala</a:t>
                      </a:r>
                      <a:r>
                        <a:rPr lang="sk-SK" baseline="0" dirty="0" smtClean="0"/>
                        <a:t> RŠ</a:t>
                      </a:r>
                      <a:endParaRPr lang="sk-SK" dirty="0"/>
                    </a:p>
                  </a:txBody>
                  <a:tcPr/>
                </a:tc>
                <a:tc>
                  <a:txBody>
                    <a:bodyPr/>
                    <a:lstStyle/>
                    <a:p>
                      <a:pPr algn="ctr"/>
                      <a:r>
                        <a:rPr lang="sk-SK" sz="2000" dirty="0" smtClean="0">
                          <a:latin typeface="+mn-lt"/>
                        </a:rPr>
                        <a:t>188</a:t>
                      </a:r>
                      <a:endParaRPr lang="sk-SK" sz="2000" dirty="0">
                        <a:latin typeface="+mn-lt"/>
                      </a:endParaRPr>
                    </a:p>
                  </a:txBody>
                  <a:tcPr anchor="ctr"/>
                </a:tc>
                <a:tc>
                  <a:txBody>
                    <a:bodyPr/>
                    <a:lstStyle/>
                    <a:p>
                      <a:pPr algn="ctr"/>
                      <a:r>
                        <a:rPr lang="sk-SK" sz="2000" dirty="0" smtClean="0">
                          <a:latin typeface="+mn-lt"/>
                        </a:rPr>
                        <a:t>96</a:t>
                      </a:r>
                      <a:endParaRPr lang="sk-SK" sz="2000" dirty="0">
                        <a:latin typeface="+mn-lt"/>
                      </a:endParaRPr>
                    </a:p>
                  </a:txBody>
                  <a:tcPr anchor="ctr"/>
                </a:tc>
                <a:tc>
                  <a:txBody>
                    <a:bodyPr/>
                    <a:lstStyle/>
                    <a:p>
                      <a:pPr algn="ctr" fontAlgn="b"/>
                      <a:r>
                        <a:rPr lang="sk-SK" sz="2000" b="0" i="0" u="none" strike="noStrike" dirty="0">
                          <a:solidFill>
                            <a:srgbClr val="000000"/>
                          </a:solidFill>
                          <a:effectLst/>
                          <a:latin typeface="+mn-lt"/>
                        </a:rPr>
                        <a:t>178</a:t>
                      </a:r>
                    </a:p>
                  </a:txBody>
                  <a:tcPr marL="9525" marR="9525" marT="9525" marB="0" anchor="ctr">
                    <a:solidFill>
                      <a:schemeClr val="accent2">
                        <a:lumMod val="40000"/>
                        <a:lumOff val="60000"/>
                      </a:schemeClr>
                    </a:solidFill>
                  </a:tcPr>
                </a:tc>
                <a:tc>
                  <a:txBody>
                    <a:bodyPr/>
                    <a:lstStyle/>
                    <a:p>
                      <a:pPr algn="ctr" fontAlgn="b"/>
                      <a:r>
                        <a:rPr lang="sk-SK" sz="2000" b="0" i="0" u="none" strike="noStrike">
                          <a:solidFill>
                            <a:srgbClr val="000000"/>
                          </a:solidFill>
                          <a:effectLst/>
                          <a:latin typeface="+mn-lt"/>
                        </a:rPr>
                        <a:t>182</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r>
                        <a:rPr lang="sk-SK" dirty="0" smtClean="0"/>
                        <a:t>Pokarhanie</a:t>
                      </a:r>
                      <a:r>
                        <a:rPr lang="sk-SK" baseline="0" dirty="0" smtClean="0"/>
                        <a:t> TU</a:t>
                      </a:r>
                      <a:endParaRPr lang="sk-SK" dirty="0"/>
                    </a:p>
                  </a:txBody>
                  <a:tcPr/>
                </a:tc>
                <a:tc>
                  <a:txBody>
                    <a:bodyPr/>
                    <a:lstStyle/>
                    <a:p>
                      <a:pPr algn="ctr"/>
                      <a:r>
                        <a:rPr lang="sk-SK" sz="2000" dirty="0" smtClean="0">
                          <a:latin typeface="+mn-lt"/>
                        </a:rPr>
                        <a:t>63</a:t>
                      </a:r>
                      <a:endParaRPr lang="sk-SK" sz="2000" dirty="0">
                        <a:latin typeface="+mn-lt"/>
                      </a:endParaRPr>
                    </a:p>
                  </a:txBody>
                  <a:tcPr anchor="ctr"/>
                </a:tc>
                <a:tc>
                  <a:txBody>
                    <a:bodyPr/>
                    <a:lstStyle/>
                    <a:p>
                      <a:pPr algn="ctr"/>
                      <a:r>
                        <a:rPr lang="sk-SK" sz="2000" dirty="0" smtClean="0">
                          <a:latin typeface="+mn-lt"/>
                        </a:rPr>
                        <a:t>45</a:t>
                      </a:r>
                      <a:endParaRPr lang="sk-SK" sz="2000" dirty="0">
                        <a:latin typeface="+mn-lt"/>
                      </a:endParaRPr>
                    </a:p>
                  </a:txBody>
                  <a:tcPr anchor="ctr"/>
                </a:tc>
                <a:tc>
                  <a:txBody>
                    <a:bodyPr/>
                    <a:lstStyle/>
                    <a:p>
                      <a:pPr algn="ctr" fontAlgn="b"/>
                      <a:r>
                        <a:rPr lang="sk-SK" sz="2000" b="0" i="0" u="none" strike="noStrike" dirty="0">
                          <a:solidFill>
                            <a:srgbClr val="000000"/>
                          </a:solidFill>
                          <a:effectLst/>
                          <a:latin typeface="+mn-lt"/>
                        </a:rPr>
                        <a:t>11</a:t>
                      </a:r>
                    </a:p>
                  </a:txBody>
                  <a:tcPr marL="9525" marR="9525" marT="9525" marB="0" anchor="ctr">
                    <a:solidFill>
                      <a:schemeClr val="accent2">
                        <a:lumMod val="40000"/>
                        <a:lumOff val="60000"/>
                      </a:schemeClr>
                    </a:solidFill>
                  </a:tcPr>
                </a:tc>
                <a:tc>
                  <a:txBody>
                    <a:bodyPr/>
                    <a:lstStyle/>
                    <a:p>
                      <a:pPr algn="ctr" fontAlgn="b"/>
                      <a:r>
                        <a:rPr lang="sk-SK" sz="2000" b="0" i="0" u="none" strike="noStrike">
                          <a:solidFill>
                            <a:srgbClr val="000000"/>
                          </a:solidFill>
                          <a:effectLst/>
                          <a:latin typeface="+mn-lt"/>
                        </a:rPr>
                        <a:t>31</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0003"/>
                  </a:ext>
                </a:extLst>
              </a:tr>
              <a:tr h="370840">
                <a:tc>
                  <a:txBody>
                    <a:bodyPr/>
                    <a:lstStyle/>
                    <a:p>
                      <a:r>
                        <a:rPr lang="sk-SK" dirty="0" smtClean="0"/>
                        <a:t>Pokarhanie</a:t>
                      </a:r>
                      <a:r>
                        <a:rPr lang="sk-SK" baseline="0" dirty="0" smtClean="0"/>
                        <a:t> RŠ</a:t>
                      </a:r>
                      <a:endParaRPr lang="sk-SK" dirty="0"/>
                    </a:p>
                  </a:txBody>
                  <a:tcPr/>
                </a:tc>
                <a:tc>
                  <a:txBody>
                    <a:bodyPr/>
                    <a:lstStyle/>
                    <a:p>
                      <a:pPr algn="ctr"/>
                      <a:r>
                        <a:rPr lang="sk-SK" sz="2000" dirty="0" smtClean="0">
                          <a:latin typeface="+mn-lt"/>
                        </a:rPr>
                        <a:t>78</a:t>
                      </a:r>
                      <a:endParaRPr lang="sk-SK" sz="2000" dirty="0">
                        <a:latin typeface="+mn-lt"/>
                      </a:endParaRPr>
                    </a:p>
                  </a:txBody>
                  <a:tcPr anchor="ctr"/>
                </a:tc>
                <a:tc>
                  <a:txBody>
                    <a:bodyPr/>
                    <a:lstStyle/>
                    <a:p>
                      <a:pPr algn="ctr"/>
                      <a:r>
                        <a:rPr lang="sk-SK" sz="2000" dirty="0" smtClean="0">
                          <a:latin typeface="+mn-lt"/>
                        </a:rPr>
                        <a:t>45</a:t>
                      </a:r>
                      <a:endParaRPr lang="sk-SK" sz="2000" dirty="0">
                        <a:latin typeface="+mn-lt"/>
                      </a:endParaRPr>
                    </a:p>
                  </a:txBody>
                  <a:tcPr anchor="ctr"/>
                </a:tc>
                <a:tc>
                  <a:txBody>
                    <a:bodyPr/>
                    <a:lstStyle/>
                    <a:p>
                      <a:pPr algn="ctr" fontAlgn="b"/>
                      <a:r>
                        <a:rPr lang="sk-SK" sz="2000" b="0" i="0" u="none" strike="noStrike" dirty="0">
                          <a:solidFill>
                            <a:srgbClr val="000000"/>
                          </a:solidFill>
                          <a:effectLst/>
                          <a:latin typeface="+mn-lt"/>
                        </a:rPr>
                        <a:t>26</a:t>
                      </a:r>
                    </a:p>
                  </a:txBody>
                  <a:tcPr marL="9525" marR="9525" marT="9525" marB="0" anchor="ctr">
                    <a:solidFill>
                      <a:schemeClr val="accent2">
                        <a:lumMod val="40000"/>
                        <a:lumOff val="60000"/>
                      </a:schemeClr>
                    </a:solidFill>
                  </a:tcPr>
                </a:tc>
                <a:tc>
                  <a:txBody>
                    <a:bodyPr/>
                    <a:lstStyle/>
                    <a:p>
                      <a:pPr algn="ctr" fontAlgn="b"/>
                      <a:r>
                        <a:rPr lang="sk-SK" sz="2000" b="0" i="0" u="none" strike="noStrike" dirty="0">
                          <a:solidFill>
                            <a:srgbClr val="000000"/>
                          </a:solidFill>
                          <a:effectLst/>
                          <a:latin typeface="+mn-lt"/>
                        </a:rPr>
                        <a:t>20</a:t>
                      </a:r>
                    </a:p>
                  </a:txBody>
                  <a:tcPr marL="9525" marR="9525" marT="9525" marB="0" anchor="ctr">
                    <a:solidFill>
                      <a:schemeClr val="accent2">
                        <a:lumMod val="40000"/>
                        <a:lumOff val="60000"/>
                      </a:schemeClr>
                    </a:solidFill>
                  </a:tcPr>
                </a:tc>
                <a:extLst>
                  <a:ext uri="{0D108BD9-81ED-4DB2-BD59-A6C34878D82A}">
                    <a16:rowId xmlns:a16="http://schemas.microsoft.com/office/drawing/2014/main" val="10004"/>
                  </a:ext>
                </a:extLst>
              </a:tr>
              <a:tr h="370840">
                <a:tc>
                  <a:txBody>
                    <a:bodyPr/>
                    <a:lstStyle/>
                    <a:p>
                      <a:r>
                        <a:rPr lang="sk-SK" dirty="0" smtClean="0"/>
                        <a:t>2. zo správania</a:t>
                      </a:r>
                      <a:endParaRPr lang="sk-SK" dirty="0"/>
                    </a:p>
                  </a:txBody>
                  <a:tcPr/>
                </a:tc>
                <a:tc>
                  <a:txBody>
                    <a:bodyPr/>
                    <a:lstStyle/>
                    <a:p>
                      <a:pPr algn="ctr"/>
                      <a:r>
                        <a:rPr lang="sk-SK" sz="2000" dirty="0" smtClean="0">
                          <a:latin typeface="+mn-lt"/>
                        </a:rPr>
                        <a:t>5</a:t>
                      </a:r>
                      <a:endParaRPr lang="sk-SK" sz="2000" dirty="0">
                        <a:latin typeface="+mn-lt"/>
                      </a:endParaRPr>
                    </a:p>
                  </a:txBody>
                  <a:tcPr anchor="ctr"/>
                </a:tc>
                <a:tc>
                  <a:txBody>
                    <a:bodyPr/>
                    <a:lstStyle/>
                    <a:p>
                      <a:pPr algn="ctr"/>
                      <a:r>
                        <a:rPr lang="sk-SK" sz="2000" dirty="0" smtClean="0">
                          <a:latin typeface="+mn-lt"/>
                        </a:rPr>
                        <a:t>8</a:t>
                      </a:r>
                      <a:endParaRPr lang="sk-SK" sz="2000" dirty="0">
                        <a:latin typeface="+mn-lt"/>
                      </a:endParaRPr>
                    </a:p>
                  </a:txBody>
                  <a:tcPr anchor="ctr"/>
                </a:tc>
                <a:tc>
                  <a:txBody>
                    <a:bodyPr/>
                    <a:lstStyle/>
                    <a:p>
                      <a:pPr algn="ctr"/>
                      <a:r>
                        <a:rPr lang="sk-SK" sz="2000" dirty="0" smtClean="0">
                          <a:latin typeface="+mn-lt"/>
                        </a:rPr>
                        <a:t>0</a:t>
                      </a:r>
                      <a:endParaRPr lang="sk-SK" sz="2000" dirty="0">
                        <a:latin typeface="+mn-lt"/>
                      </a:endParaRPr>
                    </a:p>
                  </a:txBody>
                  <a:tcPr anchor="ctr">
                    <a:solidFill>
                      <a:schemeClr val="accent2">
                        <a:lumMod val="40000"/>
                        <a:lumOff val="60000"/>
                      </a:schemeClr>
                    </a:solidFill>
                  </a:tcPr>
                </a:tc>
                <a:tc>
                  <a:txBody>
                    <a:bodyPr/>
                    <a:lstStyle/>
                    <a:p>
                      <a:pPr algn="ctr"/>
                      <a:r>
                        <a:rPr lang="sk-SK" sz="2000" dirty="0" smtClean="0">
                          <a:latin typeface="+mn-lt"/>
                        </a:rPr>
                        <a:t>1</a:t>
                      </a:r>
                      <a:endParaRPr lang="sk-SK" sz="2000" dirty="0">
                        <a:latin typeface="+mn-lt"/>
                      </a:endParaRPr>
                    </a:p>
                  </a:txBody>
                  <a:tcPr anchor="ctr">
                    <a:solidFill>
                      <a:schemeClr val="accent2">
                        <a:lumMod val="40000"/>
                        <a:lumOff val="60000"/>
                      </a:schemeClr>
                    </a:solidFill>
                  </a:tcPr>
                </a:tc>
                <a:extLst>
                  <a:ext uri="{0D108BD9-81ED-4DB2-BD59-A6C34878D82A}">
                    <a16:rowId xmlns:a16="http://schemas.microsoft.com/office/drawing/2014/main" val="10005"/>
                  </a:ext>
                </a:extLst>
              </a:tr>
              <a:tr h="370840">
                <a:tc>
                  <a:txBody>
                    <a:bodyPr/>
                    <a:lstStyle/>
                    <a:p>
                      <a:r>
                        <a:rPr lang="sk-SK" dirty="0" smtClean="0"/>
                        <a:t>3. zo správania</a:t>
                      </a:r>
                      <a:endParaRPr lang="sk-SK" dirty="0"/>
                    </a:p>
                  </a:txBody>
                  <a:tcPr/>
                </a:tc>
                <a:tc>
                  <a:txBody>
                    <a:bodyPr/>
                    <a:lstStyle/>
                    <a:p>
                      <a:pPr algn="ctr"/>
                      <a:r>
                        <a:rPr lang="sk-SK" sz="2000" dirty="0" smtClean="0">
                          <a:latin typeface="+mn-lt"/>
                        </a:rPr>
                        <a:t>1</a:t>
                      </a:r>
                      <a:endParaRPr lang="sk-SK" sz="2000" dirty="0">
                        <a:latin typeface="+mn-lt"/>
                      </a:endParaRPr>
                    </a:p>
                  </a:txBody>
                  <a:tcPr anchor="ctr"/>
                </a:tc>
                <a:tc>
                  <a:txBody>
                    <a:bodyPr/>
                    <a:lstStyle/>
                    <a:p>
                      <a:pPr algn="ctr"/>
                      <a:r>
                        <a:rPr lang="sk-SK" sz="2000" dirty="0" smtClean="0">
                          <a:latin typeface="+mn-lt"/>
                        </a:rPr>
                        <a:t>1</a:t>
                      </a:r>
                      <a:endParaRPr lang="sk-SK" sz="2000" dirty="0">
                        <a:latin typeface="+mn-lt"/>
                      </a:endParaRPr>
                    </a:p>
                  </a:txBody>
                  <a:tcPr anchor="ctr"/>
                </a:tc>
                <a:tc>
                  <a:txBody>
                    <a:bodyPr/>
                    <a:lstStyle/>
                    <a:p>
                      <a:pPr algn="ctr"/>
                      <a:r>
                        <a:rPr lang="sk-SK" sz="2000" dirty="0" smtClean="0">
                          <a:latin typeface="+mn-lt"/>
                        </a:rPr>
                        <a:t>0</a:t>
                      </a:r>
                      <a:endParaRPr lang="sk-SK" sz="2000" dirty="0">
                        <a:latin typeface="+mn-lt"/>
                      </a:endParaRPr>
                    </a:p>
                  </a:txBody>
                  <a:tcPr anchor="ctr">
                    <a:solidFill>
                      <a:schemeClr val="accent2">
                        <a:lumMod val="40000"/>
                        <a:lumOff val="60000"/>
                      </a:schemeClr>
                    </a:solidFill>
                  </a:tcPr>
                </a:tc>
                <a:tc>
                  <a:txBody>
                    <a:bodyPr/>
                    <a:lstStyle/>
                    <a:p>
                      <a:pPr algn="ctr"/>
                      <a:r>
                        <a:rPr lang="sk-SK" sz="2000" dirty="0" smtClean="0">
                          <a:latin typeface="+mn-lt"/>
                        </a:rPr>
                        <a:t>0</a:t>
                      </a:r>
                      <a:endParaRPr lang="sk-SK" sz="2000" dirty="0">
                        <a:latin typeface="+mn-lt"/>
                      </a:endParaRPr>
                    </a:p>
                  </a:txBody>
                  <a:tcPr anchor="ctr">
                    <a:solidFill>
                      <a:schemeClr val="accent2">
                        <a:lumMod val="40000"/>
                        <a:lumOff val="6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09716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1152128"/>
          </a:xfrm>
        </p:spPr>
        <p:txBody>
          <a:bodyPr/>
          <a:lstStyle/>
          <a:p>
            <a:r>
              <a:rPr lang="sk-SK" dirty="0" smtClean="0"/>
              <a:t>Rodičovská akadémia</a:t>
            </a:r>
            <a:endParaRPr lang="sk-SK" dirty="0"/>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8325" y="1196752"/>
            <a:ext cx="6241019" cy="3978650"/>
          </a:xfrm>
        </p:spPr>
      </p:pic>
      <p:pic>
        <p:nvPicPr>
          <p:cNvPr id="5" name="Obrázo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924944"/>
            <a:ext cx="2664296" cy="3552395"/>
          </a:xfrm>
          <a:prstGeom prst="rect">
            <a:avLst/>
          </a:prstGeom>
        </p:spPr>
      </p:pic>
    </p:spTree>
    <p:extLst>
      <p:ext uri="{BB962C8B-B14F-4D97-AF65-F5344CB8AC3E}">
        <p14:creationId xmlns:p14="http://schemas.microsoft.com/office/powerpoint/2010/main" val="298852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908720"/>
            <a:ext cx="5262915" cy="3952669"/>
          </a:xfrm>
        </p:spPr>
      </p:pic>
      <p:pic>
        <p:nvPicPr>
          <p:cNvPr id="5" name="Obrázo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76672"/>
            <a:ext cx="4293443" cy="5731538"/>
          </a:xfrm>
          <a:prstGeom prst="rect">
            <a:avLst/>
          </a:prstGeom>
        </p:spPr>
      </p:pic>
    </p:spTree>
    <p:extLst>
      <p:ext uri="{BB962C8B-B14F-4D97-AF65-F5344CB8AC3E}">
        <p14:creationId xmlns:p14="http://schemas.microsoft.com/office/powerpoint/2010/main" val="37073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1680" y="908720"/>
            <a:ext cx="5770984" cy="2952328"/>
          </a:xfrm>
        </p:spPr>
        <p:style>
          <a:lnRef idx="1">
            <a:schemeClr val="accent1"/>
          </a:lnRef>
          <a:fillRef idx="3">
            <a:schemeClr val="accent1"/>
          </a:fillRef>
          <a:effectRef idx="2">
            <a:schemeClr val="accent1"/>
          </a:effectRef>
          <a:fontRef idx="minor">
            <a:schemeClr val="lt1"/>
          </a:fontRef>
        </p:style>
        <p:txBody>
          <a:bodyPr>
            <a:normAutofit fontScale="90000"/>
          </a:bodyPr>
          <a:lstStyle/>
          <a:p>
            <a:pPr algn="ctr"/>
            <a:r>
              <a:rPr lang="sk-SK" dirty="0" smtClean="0"/>
              <a:t/>
            </a:r>
            <a:br>
              <a:rPr lang="sk-SK" dirty="0" smtClean="0"/>
            </a:br>
            <a:r>
              <a:rPr lang="sk-SK" sz="2700" dirty="0" smtClean="0"/>
              <a:t>Pamätajte</a:t>
            </a:r>
            <a:r>
              <a:rPr lang="sk-SK" sz="2700" smtClean="0"/>
              <a:t>, </a:t>
            </a:r>
            <a:br>
              <a:rPr lang="sk-SK" sz="2700" smtClean="0"/>
            </a:br>
            <a:r>
              <a:rPr lang="sk-SK" sz="2700" smtClean="0"/>
              <a:t>že deti</a:t>
            </a:r>
            <a:r>
              <a:rPr lang="sk-SK" sz="2700" dirty="0" smtClean="0"/>
              <a:t>, manželstvá a kvetinové </a:t>
            </a:r>
            <a:r>
              <a:rPr lang="sk-SK" sz="2700" smtClean="0"/>
              <a:t>záhony </a:t>
            </a:r>
            <a:br>
              <a:rPr lang="sk-SK" sz="2700" smtClean="0"/>
            </a:br>
            <a:r>
              <a:rPr lang="sk-SK" sz="2700" smtClean="0"/>
              <a:t>vždy </a:t>
            </a:r>
            <a:r>
              <a:rPr lang="sk-SK" sz="2700" dirty="0" smtClean="0"/>
              <a:t>odrážajú starostlivosť,</a:t>
            </a:r>
            <a:br>
              <a:rPr lang="sk-SK" sz="2700" dirty="0" smtClean="0"/>
            </a:br>
            <a:r>
              <a:rPr lang="sk-SK" sz="2700" dirty="0" smtClean="0"/>
              <a:t> akej sa im dostáva...</a:t>
            </a:r>
            <a:br>
              <a:rPr lang="sk-SK" sz="2700" dirty="0" smtClean="0"/>
            </a:br>
            <a:r>
              <a:rPr lang="sk-SK" sz="2700" dirty="0" smtClean="0"/>
              <a:t> </a:t>
            </a:r>
            <a:r>
              <a:rPr lang="sk-SK" sz="2700" i="1" dirty="0" smtClean="0"/>
              <a:t>(aj naša krajina)</a:t>
            </a:r>
            <a:br>
              <a:rPr lang="sk-SK" sz="2700" i="1" dirty="0" smtClean="0"/>
            </a:br>
            <a:r>
              <a:rPr lang="sk-SK" sz="2700" i="1" dirty="0"/>
              <a:t/>
            </a:r>
            <a:br>
              <a:rPr lang="sk-SK" sz="2700" i="1" dirty="0"/>
            </a:br>
            <a:r>
              <a:rPr lang="sk-SK" sz="1600" i="1" dirty="0" err="1" smtClean="0"/>
              <a:t>H.Jackson</a:t>
            </a:r>
            <a:r>
              <a:rPr lang="sk-SK" sz="1600" i="1" dirty="0" smtClean="0"/>
              <a:t> </a:t>
            </a:r>
            <a:r>
              <a:rPr lang="sk-SK" sz="1600" i="1" dirty="0" err="1" smtClean="0"/>
              <a:t>Brown</a:t>
            </a:r>
            <a:r>
              <a:rPr lang="sk-SK" sz="1600" i="1" dirty="0" smtClean="0"/>
              <a:t>, Jr.</a:t>
            </a:r>
            <a:br>
              <a:rPr lang="sk-SK" sz="1600" i="1" dirty="0" smtClean="0"/>
            </a:br>
            <a:r>
              <a:rPr lang="sk-SK" i="1" dirty="0" smtClean="0"/>
              <a:t> </a:t>
            </a:r>
            <a:endParaRPr lang="sk-SK" i="1" dirty="0"/>
          </a:p>
        </p:txBody>
      </p:sp>
      <p:sp>
        <p:nvSpPr>
          <p:cNvPr id="3" name="Zástupný symbol obsahu 2"/>
          <p:cNvSpPr>
            <a:spLocks noGrp="1"/>
          </p:cNvSpPr>
          <p:nvPr>
            <p:ph idx="1"/>
          </p:nvPr>
        </p:nvSpPr>
        <p:spPr>
          <a:xfrm>
            <a:off x="457200" y="5515428"/>
            <a:ext cx="8229600" cy="961571"/>
          </a:xfrm>
        </p:spPr>
        <p:txBody>
          <a:bodyPr/>
          <a:lstStyle/>
          <a:p>
            <a:pPr algn="r"/>
            <a:r>
              <a:rPr lang="sk-SK" dirty="0" smtClean="0"/>
              <a:t>PaedDr. Anna </a:t>
            </a:r>
            <a:r>
              <a:rPr lang="sk-SK" smtClean="0"/>
              <a:t>Chlupíková </a:t>
            </a:r>
            <a:endParaRPr lang="sk-SK" dirty="0" smtClean="0"/>
          </a:p>
        </p:txBody>
      </p:sp>
    </p:spTree>
    <p:extLst>
      <p:ext uri="{BB962C8B-B14F-4D97-AF65-F5344CB8AC3E}">
        <p14:creationId xmlns:p14="http://schemas.microsoft.com/office/powerpoint/2010/main" val="516702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dirty="0" smtClean="0"/>
              <a:t>Kto zabezpečí, aby to tak bolo? </a:t>
            </a:r>
            <a:endParaRPr lang="sk-SK" dirty="0"/>
          </a:p>
        </p:txBody>
      </p:sp>
      <p:sp>
        <p:nvSpPr>
          <p:cNvPr id="3" name="Zástupný symbol obsahu 2"/>
          <p:cNvSpPr>
            <a:spLocks noGrp="1"/>
          </p:cNvSpPr>
          <p:nvPr>
            <p:ph idx="1"/>
          </p:nvPr>
        </p:nvSpPr>
        <p:spPr>
          <a:xfrm>
            <a:off x="539552" y="1412776"/>
            <a:ext cx="8229600" cy="1512168"/>
          </a:xfrm>
        </p:spPr>
        <p:txBody>
          <a:bodyPr/>
          <a:lstStyle/>
          <a:p>
            <a:r>
              <a:rPr lang="sk-SK" dirty="0" smtClean="0"/>
              <a:t>štát  </a:t>
            </a:r>
          </a:p>
          <a:p>
            <a:r>
              <a:rPr lang="sk-SK" dirty="0" smtClean="0"/>
              <a:t>rodina </a:t>
            </a:r>
          </a:p>
          <a:p>
            <a:r>
              <a:rPr lang="sk-SK" dirty="0" smtClean="0"/>
              <a:t>rodina a štát</a:t>
            </a:r>
          </a:p>
        </p:txBody>
      </p:sp>
      <p:sp>
        <p:nvSpPr>
          <p:cNvPr id="8" name="BlokTextu 7"/>
          <p:cNvSpPr txBox="1"/>
          <p:nvPr/>
        </p:nvSpPr>
        <p:spPr>
          <a:xfrm>
            <a:off x="2627784" y="3429000"/>
            <a:ext cx="5976664" cy="1754326"/>
          </a:xfrm>
          <a:prstGeom prst="rect">
            <a:avLst/>
          </a:prstGeom>
          <a:noFill/>
        </p:spPr>
        <p:txBody>
          <a:bodyPr wrap="square" rtlCol="0">
            <a:spAutoFit/>
          </a:bodyPr>
          <a:lstStyle/>
          <a:p>
            <a:r>
              <a:rPr lang="sk-SK" dirty="0"/>
              <a:t>„Naša mládež miluje prepych, je zle vychovaná, vysmieva sa predstaveným, vôbec si neváži starých ľudí. Dnešné deti sú hotoví tyrani. Nevstanú, keď do miestnosti vojde starší človek. Odvrávajú rodičom. Jednoducho povedané: sú veľmi zlé...!“</a:t>
            </a:r>
          </a:p>
          <a:p>
            <a:endParaRPr lang="sk-SK" dirty="0"/>
          </a:p>
        </p:txBody>
      </p:sp>
      <p:sp>
        <p:nvSpPr>
          <p:cNvPr id="10" name="BlokTextu 9"/>
          <p:cNvSpPr txBox="1"/>
          <p:nvPr/>
        </p:nvSpPr>
        <p:spPr>
          <a:xfrm>
            <a:off x="4499992" y="4898671"/>
            <a:ext cx="4104456" cy="646331"/>
          </a:xfrm>
          <a:prstGeom prst="rect">
            <a:avLst/>
          </a:prstGeom>
          <a:noFill/>
        </p:spPr>
        <p:txBody>
          <a:bodyPr wrap="square" rtlCol="0">
            <a:spAutoFit/>
          </a:bodyPr>
          <a:lstStyle/>
          <a:p>
            <a:pPr algn="r"/>
            <a:r>
              <a:rPr lang="sk-SK" dirty="0" err="1"/>
              <a:t>Seneca</a:t>
            </a:r>
            <a:r>
              <a:rPr lang="sk-SK" dirty="0"/>
              <a:t>, 4 – 65 </a:t>
            </a:r>
            <a:r>
              <a:rPr lang="sk-SK" dirty="0" err="1"/>
              <a:t>pr.n.l</a:t>
            </a:r>
            <a:endParaRPr lang="sk-SK" dirty="0"/>
          </a:p>
          <a:p>
            <a:pPr algn="r"/>
            <a:endParaRPr lang="sk-SK" dirty="0"/>
          </a:p>
        </p:txBody>
      </p:sp>
    </p:spTree>
    <p:extLst>
      <p:ext uri="{BB962C8B-B14F-4D97-AF65-F5344CB8AC3E}">
        <p14:creationId xmlns:p14="http://schemas.microsoft.com/office/powerpoint/2010/main" val="77548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up)">
                                      <p:cBhvr>
                                        <p:cTn id="22" dur="1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t>
            </a:r>
            <a:endParaRPr lang="sk-SK" dirty="0"/>
          </a:p>
        </p:txBody>
      </p:sp>
      <p:graphicFrame>
        <p:nvGraphicFramePr>
          <p:cNvPr id="4" name="Zástupný symbol obsahu 3"/>
          <p:cNvGraphicFramePr>
            <a:graphicFrameLocks noGrp="1"/>
          </p:cNvGraphicFramePr>
          <p:nvPr>
            <p:ph idx="1"/>
            <p:extLst>
              <p:ext uri="{D42A27DB-BD31-4B8C-83A1-F6EECF244321}">
                <p14:modId xmlns:p14="http://schemas.microsoft.com/office/powerpoint/2010/main" val="3699557596"/>
              </p:ext>
            </p:extLst>
          </p:nvPr>
        </p:nvGraphicFramePr>
        <p:xfrm>
          <a:off x="457200" y="692696"/>
          <a:ext cx="7715200" cy="5820954"/>
        </p:xfrm>
        <a:graphic>
          <a:graphicData uri="http://schemas.openxmlformats.org/drawingml/2006/table">
            <a:tbl>
              <a:tblPr firstRow="1" bandRow="1">
                <a:tableStyleId>{5C22544A-7EE6-4342-B048-85BDC9FD1C3A}</a:tableStyleId>
              </a:tblPr>
              <a:tblGrid>
                <a:gridCol w="7715200">
                  <a:extLst>
                    <a:ext uri="{9D8B030D-6E8A-4147-A177-3AD203B41FA5}">
                      <a16:colId xmlns:a16="http://schemas.microsoft.com/office/drawing/2014/main" val="20000"/>
                    </a:ext>
                  </a:extLst>
                </a:gridCol>
              </a:tblGrid>
              <a:tr h="1422158">
                <a:tc>
                  <a:txBody>
                    <a:bodyPr/>
                    <a:lstStyle/>
                    <a:p>
                      <a:pPr algn="ctr"/>
                      <a:r>
                        <a:rPr lang="sk-SK" sz="2400" b="1" dirty="0" smtClean="0"/>
                        <a:t>RODINA VERSUS ŠTÁT/ŠKOLA</a:t>
                      </a:r>
                      <a:endParaRPr lang="sk-SK" sz="2400" b="1" dirty="0"/>
                    </a:p>
                  </a:txBody>
                  <a:tcPr/>
                </a:tc>
                <a:extLst>
                  <a:ext uri="{0D108BD9-81ED-4DB2-BD59-A6C34878D82A}">
                    <a16:rowId xmlns:a16="http://schemas.microsoft.com/office/drawing/2014/main" val="10000"/>
                  </a:ext>
                </a:extLst>
              </a:tr>
              <a:tr h="1422158">
                <a:tc>
                  <a:txBody>
                    <a:bodyPr/>
                    <a:lstStyle/>
                    <a:p>
                      <a:pPr algn="ctr"/>
                      <a:r>
                        <a:rPr lang="sk-SK" sz="2400" b="1" dirty="0" smtClean="0"/>
                        <a:t>hodnotovo kompatibilná</a:t>
                      </a:r>
                      <a:r>
                        <a:rPr lang="sk-SK" sz="2400" b="1" baseline="0" dirty="0" smtClean="0"/>
                        <a:t> </a:t>
                      </a:r>
                    </a:p>
                    <a:p>
                      <a:pPr algn="ctr"/>
                      <a:r>
                        <a:rPr lang="sk-SK" sz="2400" b="1" baseline="0" dirty="0" smtClean="0"/>
                        <a:t>SPOLUPRACUJÚCA </a:t>
                      </a:r>
                    </a:p>
                    <a:p>
                      <a:pPr algn="ctr"/>
                      <a:endParaRPr lang="sk-SK" sz="2400" b="1" baseline="0" dirty="0" smtClean="0"/>
                    </a:p>
                    <a:p>
                      <a:pPr algn="ctr"/>
                      <a:endParaRPr lang="sk-SK" sz="2400" b="1" dirty="0"/>
                    </a:p>
                  </a:txBody>
                  <a:tcPr/>
                </a:tc>
                <a:extLst>
                  <a:ext uri="{0D108BD9-81ED-4DB2-BD59-A6C34878D82A}">
                    <a16:rowId xmlns:a16="http://schemas.microsoft.com/office/drawing/2014/main" val="10001"/>
                  </a:ext>
                </a:extLst>
              </a:tr>
              <a:tr h="1422158">
                <a:tc>
                  <a:txBody>
                    <a:bodyPr/>
                    <a:lstStyle/>
                    <a:p>
                      <a:pPr algn="ctr"/>
                      <a:r>
                        <a:rPr lang="sk-SK" sz="2400" b="1" dirty="0" smtClean="0"/>
                        <a:t>hodnotovo</a:t>
                      </a:r>
                    </a:p>
                    <a:p>
                      <a:pPr algn="ctr"/>
                      <a:r>
                        <a:rPr lang="sk-SK" sz="2400" b="1" dirty="0" smtClean="0"/>
                        <a:t>OPOZIČNÁ </a:t>
                      </a:r>
                      <a:endParaRPr lang="sk-SK" sz="2400" b="1" dirty="0"/>
                    </a:p>
                  </a:txBody>
                  <a:tcPr/>
                </a:tc>
                <a:extLst>
                  <a:ext uri="{0D108BD9-81ED-4DB2-BD59-A6C34878D82A}">
                    <a16:rowId xmlns:a16="http://schemas.microsoft.com/office/drawing/2014/main" val="10002"/>
                  </a:ext>
                </a:extLst>
              </a:tr>
              <a:tr h="1422158">
                <a:tc>
                  <a:txBody>
                    <a:bodyPr/>
                    <a:lstStyle/>
                    <a:p>
                      <a:pPr algn="ctr"/>
                      <a:r>
                        <a:rPr lang="sk-SK" sz="2400" b="1" dirty="0" smtClean="0"/>
                        <a:t>hodnotovo</a:t>
                      </a:r>
                    </a:p>
                    <a:p>
                      <a:pPr algn="ctr"/>
                      <a:r>
                        <a:rPr lang="sk-SK" sz="2400" b="1" dirty="0" smtClean="0"/>
                        <a:t>NEUTRÁLNA </a:t>
                      </a:r>
                      <a:endParaRPr lang="sk-SK"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47136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548680"/>
            <a:ext cx="8229600" cy="5928320"/>
          </a:xfrm>
        </p:spPr>
        <p:txBody>
          <a:bodyPr>
            <a:normAutofit fontScale="40000" lnSpcReduction="20000"/>
          </a:bodyPr>
          <a:lstStyle/>
          <a:p>
            <a:pPr algn="just"/>
            <a:r>
              <a:rPr lang="sk-SK" b="1" dirty="0" smtClean="0">
                <a:solidFill>
                  <a:srgbClr val="00B050"/>
                </a:solidFill>
              </a:rPr>
              <a:t>Cieľom </a:t>
            </a:r>
            <a:r>
              <a:rPr lang="sk-SK" b="1" dirty="0">
                <a:solidFill>
                  <a:srgbClr val="00B050"/>
                </a:solidFill>
              </a:rPr>
              <a:t>výchovy a vzdelávania je umožniť dieťaťu alebo žiakovi</a:t>
            </a:r>
          </a:p>
          <a:p>
            <a:pPr algn="just"/>
            <a:endParaRPr lang="sk-SK" dirty="0"/>
          </a:p>
          <a:p>
            <a:pPr algn="just"/>
            <a:r>
              <a:rPr lang="sk-SK" dirty="0"/>
              <a:t>a) získať vzdelanie podľa tohto zákona,</a:t>
            </a:r>
          </a:p>
          <a:p>
            <a:pPr algn="just"/>
            <a:endParaRPr lang="sk-SK" dirty="0"/>
          </a:p>
          <a:p>
            <a:pPr algn="just"/>
            <a:r>
              <a:rPr lang="sk-SK" dirty="0"/>
              <a:t>b) získať kompetencie, a to najmä v oblasti komunikačných schopností, ústnych spôsobilostí a písomných spôsobilostí, využívania informačno-komunikačných technológií, komunikácie v štátnom jazyku, materinskom jazyku a cudzom jazyku, matematickej gramotnosti, a kompetencie v oblasti technických prírodných vied a technológií, k celoživotnému učeniu, sociálne kompetencie a občianske kompetencie, podnikateľské schopnosti a kultúrne kompetencie,</a:t>
            </a:r>
          </a:p>
          <a:p>
            <a:pPr algn="just"/>
            <a:endParaRPr lang="sk-SK" dirty="0"/>
          </a:p>
          <a:p>
            <a:pPr algn="just"/>
            <a:r>
              <a:rPr lang="sk-SK" dirty="0"/>
              <a:t>c) ovládať anglický jazyk a aspoň jeden ďalší cudzí jazyk a vedieť ich používať,</a:t>
            </a:r>
          </a:p>
          <a:p>
            <a:pPr algn="just"/>
            <a:endParaRPr lang="sk-SK" dirty="0"/>
          </a:p>
          <a:p>
            <a:pPr algn="just"/>
            <a:r>
              <a:rPr lang="sk-SK" dirty="0"/>
              <a:t>d) naučiť sa správne identifikovať a analyzovať problémy a navrhovať ich riešenia a vedieť ich riešiť,</a:t>
            </a:r>
          </a:p>
          <a:p>
            <a:pPr algn="just"/>
            <a:endParaRPr lang="sk-SK" dirty="0"/>
          </a:p>
          <a:p>
            <a:pPr algn="just"/>
            <a:r>
              <a:rPr lang="sk-SK" dirty="0"/>
              <a:t>e) rozvíjať manuálne zručnosti, tvorivé, umelecké </a:t>
            </a:r>
            <a:r>
              <a:rPr lang="sk-SK" dirty="0" err="1"/>
              <a:t>psychomotorické</a:t>
            </a:r>
            <a:r>
              <a:rPr lang="sk-SK" dirty="0"/>
              <a:t> schopnosti, aktuálne poznatky a pracovať s nimi na praktických cvičeniach v oblastiach súvisiacich s nadväzujúcim vzdelávaním alebo s aktuálnymi požiadavkami na trhu práce,</a:t>
            </a:r>
          </a:p>
          <a:p>
            <a:pPr algn="just"/>
            <a:endParaRPr lang="sk-SK" dirty="0"/>
          </a:p>
          <a:p>
            <a:pPr algn="just"/>
            <a:r>
              <a:rPr lang="sk-SK" dirty="0"/>
              <a:t>f</a:t>
            </a:r>
            <a:r>
              <a:rPr lang="sk-SK" sz="2900" b="1" dirty="0">
                <a:solidFill>
                  <a:srgbClr val="FF0000"/>
                </a:solidFill>
              </a:rPr>
              <a:t>) posilňovať úctu </a:t>
            </a:r>
            <a:r>
              <a:rPr lang="sk-SK" sz="2800" dirty="0"/>
              <a:t>k rodičom a ostatným osobám, ku kultúrnym a národným hodnotám a tradíciám štátu, ktorého je občanom, k štátnemu jazyku, k materinskému jazyku a k svojej vlastnej kultúre,</a:t>
            </a:r>
          </a:p>
          <a:p>
            <a:pPr algn="just"/>
            <a:endParaRPr lang="sk-SK" dirty="0"/>
          </a:p>
          <a:p>
            <a:pPr algn="just"/>
            <a:r>
              <a:rPr lang="sk-SK" dirty="0"/>
              <a:t>g) získať a </a:t>
            </a:r>
            <a:r>
              <a:rPr lang="sk-SK" sz="2900" b="1" dirty="0">
                <a:solidFill>
                  <a:srgbClr val="FF0000"/>
                </a:solidFill>
              </a:rPr>
              <a:t>posilňovať úctu k </a:t>
            </a:r>
            <a:r>
              <a:rPr lang="sk-SK" sz="2900" b="1" dirty="0" smtClean="0">
                <a:solidFill>
                  <a:srgbClr val="FF0000"/>
                </a:solidFill>
              </a:rPr>
              <a:t>ľudským právam </a:t>
            </a:r>
            <a:r>
              <a:rPr lang="sk-SK" sz="2800" b="1" dirty="0"/>
              <a:t>a základným slobodám a zásadám ustanoveným v Dohovore </a:t>
            </a:r>
            <a:r>
              <a:rPr lang="sk-SK" sz="2800" dirty="0"/>
              <a:t>o ochrane ľudských práv a základných </a:t>
            </a:r>
            <a:r>
              <a:rPr lang="sk-SK" sz="2800" dirty="0" smtClean="0"/>
              <a:t>slobôd,) </a:t>
            </a:r>
            <a:r>
              <a:rPr lang="sk-SK" sz="2800" dirty="0"/>
              <a:t>ako aj úctu k zákonom a osobitne vzťah k prevencii a zamedzeniu vzniku a šírenia kriminality a </a:t>
            </a:r>
            <a:r>
              <a:rPr lang="sk-SK" dirty="0"/>
              <a:t>inej protispoločenskej činnosti,</a:t>
            </a:r>
          </a:p>
          <a:p>
            <a:pPr algn="just"/>
            <a:endParaRPr lang="sk-SK" dirty="0"/>
          </a:p>
          <a:p>
            <a:pPr algn="just"/>
            <a:r>
              <a:rPr lang="sk-SK" dirty="0"/>
              <a:t>h) pripraviť sa </a:t>
            </a:r>
            <a:r>
              <a:rPr lang="sk-SK" sz="2900" b="1" dirty="0">
                <a:solidFill>
                  <a:srgbClr val="FF0000"/>
                </a:solidFill>
              </a:rPr>
              <a:t>na zodpovedný život v slobodnej spoločnosti, v duchu porozumenia a znášanlivosti, rovnosti muža a ženy, priateľstva medzi národmi, národnostnými a etnickými skupinami a náboženskej tolerancie,</a:t>
            </a:r>
          </a:p>
          <a:p>
            <a:pPr algn="just"/>
            <a:endParaRPr lang="sk-SK" dirty="0"/>
          </a:p>
          <a:p>
            <a:pPr algn="just"/>
            <a:r>
              <a:rPr lang="sk-SK" dirty="0"/>
              <a:t>i) naučiť sa </a:t>
            </a:r>
            <a:r>
              <a:rPr lang="sk-SK" sz="2900" b="1" dirty="0">
                <a:solidFill>
                  <a:srgbClr val="FF0000"/>
                </a:solidFill>
              </a:rPr>
              <a:t>rozvíjať a kultivovať svoju osobnosť</a:t>
            </a:r>
            <a:r>
              <a:rPr lang="sk-SK" dirty="0"/>
              <a:t> a celoživotne sa vzdelávať, pracovať v skupine a preberať na seba </a:t>
            </a:r>
            <a:r>
              <a:rPr lang="sk-SK" sz="2900" b="1" dirty="0">
                <a:solidFill>
                  <a:srgbClr val="FF0000"/>
                </a:solidFill>
              </a:rPr>
              <a:t>zodpovednosť,</a:t>
            </a:r>
          </a:p>
          <a:p>
            <a:pPr algn="just"/>
            <a:endParaRPr lang="sk-SK" dirty="0"/>
          </a:p>
          <a:p>
            <a:pPr algn="just"/>
            <a:r>
              <a:rPr lang="sk-SK" dirty="0"/>
              <a:t>j) naučiť </a:t>
            </a:r>
            <a:r>
              <a:rPr lang="sk-SK" sz="3500" b="1" dirty="0">
                <a:solidFill>
                  <a:srgbClr val="FF0000"/>
                </a:solidFill>
              </a:rPr>
              <a:t>sa kontrolovať a regulovať svoje správanie, starať sa a chrániť svoje zdravie </a:t>
            </a:r>
            <a:r>
              <a:rPr lang="sk-SK" dirty="0"/>
              <a:t>vrátane zdravej výživy a </a:t>
            </a:r>
            <a:r>
              <a:rPr lang="sk-SK" sz="3500" b="1" dirty="0">
                <a:solidFill>
                  <a:srgbClr val="FF0000"/>
                </a:solidFill>
              </a:rPr>
              <a:t>životné prostredie a rešpektovať všeľudské etické hodnoty,</a:t>
            </a:r>
          </a:p>
          <a:p>
            <a:pPr algn="just"/>
            <a:endParaRPr lang="sk-SK" dirty="0"/>
          </a:p>
          <a:p>
            <a:r>
              <a:rPr lang="sk-SK" dirty="0"/>
              <a:t>k) získať všetky informácie o právach dieťaťa a spôsobilosť na ich uplatňovanie.</a:t>
            </a:r>
          </a:p>
        </p:txBody>
      </p:sp>
    </p:spTree>
    <p:extLst>
      <p:ext uri="{BB962C8B-B14F-4D97-AF65-F5344CB8AC3E}">
        <p14:creationId xmlns:p14="http://schemas.microsoft.com/office/powerpoint/2010/main" val="5359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Prečo? </a:t>
            </a:r>
            <a:endParaRPr lang="sk-SK" dirty="0"/>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4168" y="620688"/>
            <a:ext cx="2731008" cy="3645408"/>
          </a:xfrm>
        </p:spPr>
      </p:pic>
      <p:pic>
        <p:nvPicPr>
          <p:cNvPr id="6" name="Obrázo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4436941"/>
            <a:ext cx="3075806" cy="2130280"/>
          </a:xfrm>
          <a:prstGeom prst="rect">
            <a:avLst/>
          </a:prstGeom>
        </p:spPr>
      </p:pic>
      <p:pic>
        <p:nvPicPr>
          <p:cNvPr id="7" name="Obrázo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653083"/>
            <a:ext cx="3227009" cy="2151339"/>
          </a:xfrm>
          <a:prstGeom prst="rect">
            <a:avLst/>
          </a:prstGeom>
        </p:spPr>
      </p:pic>
      <p:pic>
        <p:nvPicPr>
          <p:cNvPr id="9" name="Obrázok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933056"/>
            <a:ext cx="3867150" cy="2819400"/>
          </a:xfrm>
          <a:prstGeom prst="rect">
            <a:avLst/>
          </a:prstGeom>
        </p:spPr>
      </p:pic>
      <p:pic>
        <p:nvPicPr>
          <p:cNvPr id="10" name="Obrázok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462625"/>
            <a:ext cx="3509894" cy="1974316"/>
          </a:xfrm>
          <a:prstGeom prst="rect">
            <a:avLst/>
          </a:prstGeom>
        </p:spPr>
      </p:pic>
      <p:pic>
        <p:nvPicPr>
          <p:cNvPr id="5" name="Obrázok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3768" y="188640"/>
            <a:ext cx="3382027" cy="2304789"/>
          </a:xfrm>
          <a:prstGeom prst="rect">
            <a:avLst/>
          </a:prstGeom>
        </p:spPr>
      </p:pic>
    </p:spTree>
    <p:extLst>
      <p:ext uri="{BB962C8B-B14F-4D97-AF65-F5344CB8AC3E}">
        <p14:creationId xmlns:p14="http://schemas.microsoft.com/office/powerpoint/2010/main" val="127310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33400"/>
            <a:ext cx="2890664" cy="990600"/>
          </a:xfrm>
        </p:spPr>
        <p:txBody>
          <a:bodyPr>
            <a:normAutofit/>
          </a:bodyPr>
          <a:lstStyle/>
          <a:p>
            <a:r>
              <a:rPr lang="sk-SK" dirty="0" smtClean="0"/>
              <a:t>Ako na to? </a:t>
            </a:r>
            <a:endParaRPr lang="sk-SK" dirty="0"/>
          </a:p>
        </p:txBody>
      </p:sp>
      <p:sp>
        <p:nvSpPr>
          <p:cNvPr id="3" name="Zástupný symbol obsahu 2"/>
          <p:cNvSpPr>
            <a:spLocks noGrp="1"/>
          </p:cNvSpPr>
          <p:nvPr>
            <p:ph idx="1"/>
          </p:nvPr>
        </p:nvSpPr>
        <p:spPr>
          <a:xfrm>
            <a:off x="457200" y="1772816"/>
            <a:ext cx="8229600" cy="4704184"/>
          </a:xfrm>
        </p:spPr>
        <p:txBody>
          <a:bodyPr/>
          <a:lstStyle/>
          <a:p>
            <a:pPr marL="0" indent="0">
              <a:lnSpc>
                <a:spcPct val="150000"/>
              </a:lnSpc>
              <a:buNone/>
            </a:pPr>
            <a:r>
              <a:rPr lang="sk-SK" dirty="0" smtClean="0"/>
              <a:t>Súčasnosť:</a:t>
            </a:r>
          </a:p>
          <a:p>
            <a:pPr>
              <a:lnSpc>
                <a:spcPct val="150000"/>
              </a:lnSpc>
            </a:pPr>
            <a:r>
              <a:rPr lang="sk-SK" dirty="0" smtClean="0"/>
              <a:t>ŠVP – malá pozornosť výchovnej oblasti </a:t>
            </a:r>
          </a:p>
          <a:p>
            <a:pPr>
              <a:lnSpc>
                <a:spcPct val="150000"/>
              </a:lnSpc>
            </a:pPr>
            <a:r>
              <a:rPr lang="sk-SK" dirty="0" err="1" smtClean="0"/>
              <a:t>ŠkVP</a:t>
            </a:r>
            <a:r>
              <a:rPr lang="sk-SK" dirty="0" smtClean="0"/>
              <a:t> – formálnosť výchovnej zložky </a:t>
            </a:r>
          </a:p>
          <a:p>
            <a:pPr>
              <a:lnSpc>
                <a:spcPct val="150000"/>
              </a:lnSpc>
            </a:pPr>
            <a:r>
              <a:rPr lang="sk-SK" dirty="0" smtClean="0"/>
              <a:t>Odstránenie triednických hodín </a:t>
            </a:r>
          </a:p>
          <a:p>
            <a:pPr>
              <a:lnSpc>
                <a:spcPct val="150000"/>
              </a:lnSpc>
            </a:pPr>
            <a:r>
              <a:rPr lang="sk-SK" dirty="0" smtClean="0"/>
              <a:t>Nepripravenosť učiteľov</a:t>
            </a:r>
          </a:p>
          <a:p>
            <a:endParaRPr lang="sk-SK" dirty="0" smtClean="0"/>
          </a:p>
          <a:p>
            <a:endParaRPr lang="sk-SK" dirty="0"/>
          </a:p>
        </p:txBody>
      </p:sp>
      <p:sp>
        <p:nvSpPr>
          <p:cNvPr id="4" name="BlokTextu 3"/>
          <p:cNvSpPr txBox="1"/>
          <p:nvPr/>
        </p:nvSpPr>
        <p:spPr>
          <a:xfrm>
            <a:off x="3923928" y="764704"/>
            <a:ext cx="4824536" cy="707886"/>
          </a:xfrm>
          <a:prstGeom prst="rect">
            <a:avLst/>
          </a:prstGeom>
          <a:noFill/>
        </p:spPr>
        <p:txBody>
          <a:bodyPr wrap="square" rtlCol="0">
            <a:spAutoFit/>
          </a:bodyPr>
          <a:lstStyle/>
          <a:p>
            <a:pPr algn="r"/>
            <a:r>
              <a:rPr lang="sk-SK" sz="4000" dirty="0" smtClean="0"/>
              <a:t>Systémovo. </a:t>
            </a:r>
            <a:endParaRPr lang="sk-SK" sz="4000" dirty="0"/>
          </a:p>
        </p:txBody>
      </p:sp>
    </p:spTree>
    <p:extLst>
      <p:ext uri="{BB962C8B-B14F-4D97-AF65-F5344CB8AC3E}">
        <p14:creationId xmlns:p14="http://schemas.microsoft.com/office/powerpoint/2010/main" val="13961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476672"/>
            <a:ext cx="8568952" cy="6042165"/>
          </a:xfrm>
        </p:spPr>
      </p:pic>
    </p:spTree>
    <p:extLst>
      <p:ext uri="{BB962C8B-B14F-4D97-AF65-F5344CB8AC3E}">
        <p14:creationId xmlns:p14="http://schemas.microsoft.com/office/powerpoint/2010/main" val="417682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Vízia našej školy </a:t>
            </a:r>
            <a:endParaRPr lang="sk-SK" dirty="0"/>
          </a:p>
        </p:txBody>
      </p:sp>
      <p:sp>
        <p:nvSpPr>
          <p:cNvPr id="4" name="Zástupný symbol obsahu 3"/>
          <p:cNvSpPr>
            <a:spLocks noGrp="1"/>
          </p:cNvSpPr>
          <p:nvPr>
            <p:ph idx="1"/>
          </p:nvPr>
        </p:nvSpPr>
        <p:spPr/>
        <p:txBody>
          <a:bodyPr/>
          <a:lstStyle/>
          <a:p>
            <a:pPr marL="0" indent="0">
              <a:buNone/>
            </a:pPr>
            <a:endParaRPr lang="sk-SK" dirty="0"/>
          </a:p>
          <a:p>
            <a:pPr marL="0" indent="0">
              <a:buNone/>
            </a:pPr>
            <a:r>
              <a:rPr lang="sk-SK" dirty="0"/>
              <a:t>dosiahnuť, aby absolvent bol schopný </a:t>
            </a:r>
          </a:p>
          <a:p>
            <a:endParaRPr lang="sk-SK" dirty="0"/>
          </a:p>
          <a:p>
            <a:r>
              <a:rPr lang="sk-SK" dirty="0"/>
              <a:t>celoživotne sa vzdelávať na základe vlastného záujmu</a:t>
            </a:r>
          </a:p>
          <a:p>
            <a:r>
              <a:rPr lang="sk-SK" dirty="0"/>
              <a:t>byť samostatný, zodpovedný a flexibilný v rôznych priestorových a časových podmienkach </a:t>
            </a:r>
          </a:p>
          <a:p>
            <a:r>
              <a:rPr lang="sk-SK" dirty="0"/>
              <a:t>pracovať a žiť tímovo, vnímať a akceptovať inakosť</a:t>
            </a:r>
          </a:p>
          <a:p>
            <a:r>
              <a:rPr lang="sk-SK" dirty="0"/>
              <a:t>uplatňovať v praktickom živote morálne hodnoty</a:t>
            </a:r>
          </a:p>
          <a:p>
            <a:endParaRPr lang="sk-SK" dirty="0"/>
          </a:p>
        </p:txBody>
      </p:sp>
    </p:spTree>
    <p:extLst>
      <p:ext uri="{BB962C8B-B14F-4D97-AF65-F5344CB8AC3E}">
        <p14:creationId xmlns:p14="http://schemas.microsoft.com/office/powerpoint/2010/main" val="46557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up)">
                                      <p:cBhvr>
                                        <p:cTn id="7" dur="500"/>
                                        <p:tgtEl>
                                          <p:spTgt spid="4">
                                            <p:txEl>
                                              <p:pRg st="1" end="1"/>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wipe(up)">
                                      <p:cBhvr>
                                        <p:cTn id="11" dur="1000"/>
                                        <p:tgtEl>
                                          <p:spTgt spid="4">
                                            <p:txEl>
                                              <p:pRg st="3" end="3"/>
                                            </p:txEl>
                                          </p:spTgt>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up)">
                                      <p:cBhvr>
                                        <p:cTn id="15" dur="500"/>
                                        <p:tgtEl>
                                          <p:spTgt spid="4">
                                            <p:txEl>
                                              <p:pRg st="4" end="4"/>
                                            </p:txEl>
                                          </p:spTgt>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up)">
                                      <p:cBhvr>
                                        <p:cTn id="19" dur="500"/>
                                        <p:tgtEl>
                                          <p:spTgt spid="4">
                                            <p:txEl>
                                              <p:pRg st="5" end="5"/>
                                            </p:txEl>
                                          </p:spTgt>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up)">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snosť">
  <a:themeElements>
    <a:clrScheme name="Ha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klas. ve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asnosť">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334</TotalTime>
  <Words>891</Words>
  <Application>Microsoft Office PowerPoint</Application>
  <PresentationFormat>Prezentácia na obrazovke (4:3)</PresentationFormat>
  <Paragraphs>165</Paragraphs>
  <Slides>25</Slides>
  <Notes>2</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25</vt:i4>
      </vt:variant>
    </vt:vector>
  </HeadingPairs>
  <TitlesOfParts>
    <vt:vector size="28" baseType="lpstr">
      <vt:lpstr>Arial</vt:lpstr>
      <vt:lpstr>Calibri</vt:lpstr>
      <vt:lpstr>Jasnosť</vt:lpstr>
      <vt:lpstr>Škola  ako výchovná  inštitúcia</vt:lpstr>
      <vt:lpstr>Ako si predstavujete svoju starobu? </vt:lpstr>
      <vt:lpstr>Kto zabezpečí, aby to tak bolo? </vt:lpstr>
      <vt:lpstr>          </vt:lpstr>
      <vt:lpstr>Prezentácia programu PowerPoint</vt:lpstr>
      <vt:lpstr>Prečo? </vt:lpstr>
      <vt:lpstr>Ako na to? </vt:lpstr>
      <vt:lpstr>Prezentácia programu PowerPoint</vt:lpstr>
      <vt:lpstr>Vízia našej školy </vt:lpstr>
      <vt:lpstr>Cieľ ŠkVP - ISCED 2  </vt:lpstr>
      <vt:lpstr>Prezentácia programu PowerPoint</vt:lpstr>
      <vt:lpstr>Rozpracovanie 1. piliera ŠkVP: </vt:lpstr>
      <vt:lpstr>Realizácia </vt:lpstr>
      <vt:lpstr>Škola a rodina</vt:lpstr>
      <vt:lpstr>Prezentácia programu PowerPoint</vt:lpstr>
      <vt:lpstr>Prezentácia programu PowerPoint</vt:lpstr>
      <vt:lpstr>Pracovný tábor Nováky </vt:lpstr>
      <vt:lpstr>Projekty občianskych, ekologických  a ľudských postojov</vt:lpstr>
      <vt:lpstr>Prezentácia programu PowerPoint</vt:lpstr>
      <vt:lpstr>Prezentácia programu PowerPoint</vt:lpstr>
      <vt:lpstr>Kedy? </vt:lpstr>
      <vt:lpstr>Prezentácia programu PowerPoint</vt:lpstr>
      <vt:lpstr>Rodičovská akadémia</vt:lpstr>
      <vt:lpstr>Prezentácia programu PowerPoint</vt:lpstr>
      <vt:lpstr> Pamätajte,  že deti, manželstvá a kvetinové záhony  vždy odrážajú starostlivosť,  akej sa im dostáva...  (aj naša krajina)  H.Jackson Brown, Jr.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Anna</dc:creator>
  <cp:lastModifiedBy>Meno</cp:lastModifiedBy>
  <cp:revision>39</cp:revision>
  <dcterms:created xsi:type="dcterms:W3CDTF">2019-03-16T14:13:28Z</dcterms:created>
  <dcterms:modified xsi:type="dcterms:W3CDTF">2019-05-16T12:18:36Z</dcterms:modified>
</cp:coreProperties>
</file>