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notesMasterIdLst>
    <p:notesMasterId r:id="rId46"/>
  </p:notesMasterIdLst>
  <p:handoutMasterIdLst>
    <p:handoutMasterId r:id="rId47"/>
  </p:handoutMasterIdLst>
  <p:sldIdLst>
    <p:sldId id="438" r:id="rId2"/>
    <p:sldId id="553" r:id="rId3"/>
    <p:sldId id="549" r:id="rId4"/>
    <p:sldId id="508" r:id="rId5"/>
    <p:sldId id="520" r:id="rId6"/>
    <p:sldId id="547" r:id="rId7"/>
    <p:sldId id="548" r:id="rId8"/>
    <p:sldId id="503" r:id="rId9"/>
    <p:sldId id="543" r:id="rId10"/>
    <p:sldId id="535" r:id="rId11"/>
    <p:sldId id="564" r:id="rId12"/>
    <p:sldId id="530" r:id="rId13"/>
    <p:sldId id="537" r:id="rId14"/>
    <p:sldId id="538" r:id="rId15"/>
    <p:sldId id="539" r:id="rId16"/>
    <p:sldId id="550" r:id="rId17"/>
    <p:sldId id="551" r:id="rId18"/>
    <p:sldId id="552" r:id="rId19"/>
    <p:sldId id="562" r:id="rId20"/>
    <p:sldId id="554" r:id="rId21"/>
    <p:sldId id="444" r:id="rId22"/>
    <p:sldId id="558" r:id="rId23"/>
    <p:sldId id="557" r:id="rId24"/>
    <p:sldId id="522" r:id="rId25"/>
    <p:sldId id="521" r:id="rId26"/>
    <p:sldId id="493" r:id="rId27"/>
    <p:sldId id="509" r:id="rId28"/>
    <p:sldId id="479" r:id="rId29"/>
    <p:sldId id="487" r:id="rId30"/>
    <p:sldId id="484" r:id="rId31"/>
    <p:sldId id="486" r:id="rId32"/>
    <p:sldId id="513" r:id="rId33"/>
    <p:sldId id="495" r:id="rId34"/>
    <p:sldId id="476" r:id="rId35"/>
    <p:sldId id="565" r:id="rId36"/>
    <p:sldId id="485" r:id="rId37"/>
    <p:sldId id="566" r:id="rId38"/>
    <p:sldId id="496" r:id="rId39"/>
    <p:sldId id="494" r:id="rId40"/>
    <p:sldId id="555" r:id="rId41"/>
    <p:sldId id="542" r:id="rId42"/>
    <p:sldId id="454" r:id="rId43"/>
    <p:sldId id="504" r:id="rId44"/>
    <p:sldId id="531" r:id="rId45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33" autoAdjust="0"/>
    <p:restoredTop sz="86469" autoAdjust="0"/>
  </p:normalViewPr>
  <p:slideViewPr>
    <p:cSldViewPr>
      <p:cViewPr varScale="1">
        <p:scale>
          <a:sx n="85" d="100"/>
          <a:sy n="85" d="100"/>
        </p:scale>
        <p:origin x="994" y="58"/>
      </p:cViewPr>
      <p:guideLst/>
    </p:cSldViewPr>
  </p:slideViewPr>
  <p:outlineViewPr>
    <p:cViewPr>
      <p:scale>
        <a:sx n="33" d="100"/>
        <a:sy n="33" d="100"/>
      </p:scale>
      <p:origin x="0" y="-12821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136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9A167D09-B6E7-4CE2-BD21-5BC4DE64E3C2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ED90F453-813F-4BAD-B231-B0B943FC84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28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1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750" y="0"/>
            <a:ext cx="2945840" cy="498710"/>
          </a:xfrm>
          <a:prstGeom prst="rect">
            <a:avLst/>
          </a:prstGeom>
        </p:spPr>
        <p:txBody>
          <a:bodyPr vert="horz" lIns="91004" tIns="45502" rIns="91004" bIns="45502" rtlCol="0"/>
          <a:lstStyle>
            <a:lvl1pPr algn="r">
              <a:defRPr sz="1200"/>
            </a:lvl1pPr>
          </a:lstStyle>
          <a:p>
            <a:fld id="{30FBD70B-DC8E-4CCD-A092-6B4CA0B66B7F}" type="datetimeFigureOut">
              <a:rPr lang="sk-SK" smtClean="0"/>
              <a:t>22. 5. 2019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4" tIns="45502" rIns="91004" bIns="45502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0" y="4777960"/>
            <a:ext cx="5438140" cy="3909238"/>
          </a:xfrm>
          <a:prstGeom prst="rect">
            <a:avLst/>
          </a:prstGeom>
        </p:spPr>
        <p:txBody>
          <a:bodyPr vert="horz" lIns="91004" tIns="45502" rIns="91004" bIns="4550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518"/>
            <a:ext cx="2945841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750" y="9429518"/>
            <a:ext cx="2945840" cy="498709"/>
          </a:xfrm>
          <a:prstGeom prst="rect">
            <a:avLst/>
          </a:prstGeom>
        </p:spPr>
        <p:txBody>
          <a:bodyPr vert="horz" lIns="91004" tIns="45502" rIns="91004" bIns="45502" rtlCol="0" anchor="b"/>
          <a:lstStyle>
            <a:lvl1pPr algn="r">
              <a:defRPr sz="1200"/>
            </a:lvl1pPr>
          </a:lstStyle>
          <a:p>
            <a:fld id="{8CFBF8D9-B2B6-456A-826E-CF6F9A73B98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036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401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600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2760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5923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0351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747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16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296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63191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580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2004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020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7113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7473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832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1712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2411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283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5859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0683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0154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785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6280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6851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8201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02270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846651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004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66517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27041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2863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09011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39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00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1044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75981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04256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44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841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6389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45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383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2239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BF8D9-B2B6-456A-826E-CF6F9A73B984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2452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047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7875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49957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9101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50587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743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76804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6873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1416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0395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483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2350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46456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0300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6192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9751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4902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0856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1127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0805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64562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0117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32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74391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7442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32763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1484784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23850" y="1268413"/>
            <a:ext cx="914400" cy="91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4929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0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0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95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4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0DF5E60-9974-AC48-9591-99C2BB44B7CF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4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53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62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8" r:id="rId35"/>
    <p:sldLayoutId id="2147483725" r:id="rId36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03%20Konflikt%20u&#269;ite&#318;ky%20a%20&#382;iaka.mp4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6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Netrestajte,</a:t>
            </a:r>
            <a:br>
              <a:rPr lang="sk-SK" sz="6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66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vychovávajte!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03648" y="5661248"/>
            <a:ext cx="748883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k-SK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Vladimír Burjan</a:t>
            </a:r>
            <a:endParaRPr lang="sk-SK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712968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26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792088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Tresty fungujú na princípe „odstrašenia“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27373" y="1979950"/>
            <a:ext cx="7488237" cy="489585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Všeobecný princíp:</a:t>
            </a:r>
            <a:b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Žiak vie, že po konaní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bude nasledovať trest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Keďže trest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by mu bol nepríjemný, chce sa mu vyhnúť, a preto sa zdrží konania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sk-SK" sz="1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Funguje to, iba ak sú splnené tri predpoklady: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sk-SK" sz="1200" b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Žiak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 treste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vie vopred.</a:t>
            </a: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Trest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je žiakovi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naozaj nepríjemný.</a:t>
            </a:r>
          </a:p>
          <a:p>
            <a:pPr marL="360000" indent="-3600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Žiak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 je istý,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že po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bude nasledovať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776864" cy="694124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Čo si žiak odnáša z takejto „výchovnej“ akcie?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060848"/>
            <a:ext cx="8136904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Kto má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nad niekým moc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(je starší, silnejší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...),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môže mu udeľovať nepríjemné tresty a robiť mu zle.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konaní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je zlé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(iba) to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že môže viesť k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potrestaniu.</a:t>
            </a:r>
          </a:p>
          <a:p>
            <a:pPr defTabSz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Ak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som ochotný akceptovať trest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môžem robiť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Trest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funguje ako „</a:t>
            </a:r>
            <a:r>
              <a:rPr lang="sk-SK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odpustok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“.)</a:t>
            </a:r>
          </a:p>
          <a:p>
            <a:pPr defTabSz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Ak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dokážem robiť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tak, že učiteľ (rodič) to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nezistí,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trest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nepríde. Musím si teda dávať lepší pozor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endParaRPr lang="sk-SK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8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2736304"/>
          </a:xfrm>
        </p:spPr>
        <p:txBody>
          <a:bodyPr anchor="t" anchorCtr="0">
            <a:noAutofit/>
          </a:bodyPr>
          <a:lstStyle/>
          <a:p>
            <a:pPr algn="ctr"/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Niekoľko pravidiel</a:t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 tých, ktorí napriek všetkému chcú trestať </a:t>
            </a:r>
            <a:endParaRPr lang="sk-SK" sz="20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1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Pravidlá správania a sankcie za ich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porušenie musia byť nastavené vopred.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Musia byť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ea typeface="Cambria" panose="02040503050406030204" pitchFamily="18" charset="0"/>
                <a:cs typeface="Calibri Light" panose="020F0302020204030204" pitchFamily="34" charset="0"/>
              </a:rPr>
              <a:t>všeobecne známe a jasné.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2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Pravidlá správania a sankcie za ich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porušenie by mali byť jednotné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rámci celej školy a záväzné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 všetkých učiteľov.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6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3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Nikdy netrestáme prácou,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štúdiom, domácimi úlohami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či pobytom v škole.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4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Prirodzené dôsledky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nevhodného správania žiaka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sú väčšinou dostatočným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 výchovne správnym!) trestom.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9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43800" cy="76613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Prirodzený „trest“ (prirodzené dôsledky)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856254"/>
            <a:ext cx="8244408" cy="489585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Príklad: </a:t>
            </a:r>
            <a:r>
              <a:rPr lang="sk-SK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žiak zaspí a zmešká vlak, </a:t>
            </a: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preto sa nezúčastní</a:t>
            </a:r>
            <a:b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exkurzii, </a:t>
            </a:r>
            <a:r>
              <a:rPr lang="sk-SK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na ktorú sa veľmi tešil</a:t>
            </a: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sk-SK" sz="14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prirodzeným (nevyhnutným) dôsledkom nevhodného správania žiaka.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Má s nevhodným správaním kauzálny súvis.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Nie je výsledkom rozhodnutia učiteľa.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Nevyvoláva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 žiakovi hnev na učiteľa, ale na seba. Nezaťažuje ich vzájomný vzťah.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k-SK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43800" cy="694124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Umelý trest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62150"/>
            <a:ext cx="7466012" cy="4895850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Príklad: </a:t>
            </a:r>
            <a:r>
              <a:rPr lang="sk-SK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Máš päť neskorých príchodov na </a:t>
            </a:r>
            <a:r>
              <a:rPr lang="sk-SK" sz="28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vyučova</a:t>
            </a: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-nie, za </a:t>
            </a:r>
            <a:r>
              <a:rPr lang="sk-SK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trest </a:t>
            </a: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 nami nepôjdeš na exkurziu!</a:t>
            </a:r>
            <a:endParaRPr lang="sk-SK" sz="28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sk-SK" sz="12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Nie je prirodzeným (nevyhnutným) dôsledkom</a:t>
            </a:r>
            <a:b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nevhodného správania žiaka.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Nemá s nevhodným správaním kauzálny súvis.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Je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výsledkom rozhodnutia učiteľa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Vyvoláva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 žiakovi hnev na učiteľa, zaťažuje ich vzájomný vzťah.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</a:pPr>
            <a:endParaRPr lang="sk-SK" sz="2800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165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0"/>
            <a:ext cx="54728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01638" y="1341438"/>
            <a:ext cx="8742362" cy="765175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Nezmyselné</a:t>
            </a:r>
            <a:b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tresty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5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24003" cy="970450"/>
          </a:xfrm>
        </p:spPr>
        <p:txBody>
          <a:bodyPr anchor="t" anchorCtr="0"/>
          <a:lstStyle/>
          <a:p>
            <a:r>
              <a:rPr lang="sk-SK" sz="40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Krajná pozícia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06880" y="2060848"/>
            <a:ext cx="5111750" cy="4175125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„Neexistujú žiadne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správne,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primerané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či nutné tresty.“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Respektovat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sk-SK" sz="32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být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respektován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(str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121)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2" descr="Image result for respektovat a bÃ½t respektovÃ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2752527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052736"/>
            <a:ext cx="7543800" cy="694124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Hlavné negatíva trestov</a:t>
            </a:r>
            <a:endParaRPr lang="sk-SK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38422"/>
            <a:ext cx="7848872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Tresty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môžu byť účinným okamžitým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riešením,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ale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z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dlhodobého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 výchovného hľadiska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majú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škodlivé vedľajšie účinky</a:t>
            </a:r>
            <a:r>
              <a:rPr lang="sk-SK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Vyvolávajú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negatívne emócie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nasmerované na učiteľa (rodiča) a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tým </a:t>
            </a:r>
            <a:r>
              <a:rPr lang="sk-SK" sz="2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zaťažujú (zhoršujú) vzťahy.</a:t>
            </a:r>
          </a:p>
          <a:p>
            <a:pPr marL="360000" indent="-360000" defTabSz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Učia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, že dôležité je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mať moc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(nie konať správne).</a:t>
            </a:r>
          </a:p>
          <a:p>
            <a:pPr marL="360000" indent="-360000" defTabSz="360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Môžu fungovať ako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odpustky.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9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2"/>
                </a:solidFill>
              </a:rPr>
              <a:t>Desať p</a:t>
            </a:r>
            <a:r>
              <a:rPr lang="sk-SK" sz="5400" dirty="0" smtClean="0">
                <a:solidFill>
                  <a:schemeClr val="accent2"/>
                </a:solidFill>
              </a:rPr>
              <a:t>rincípov</a:t>
            </a:r>
            <a:r>
              <a:rPr lang="sk-SK" sz="5400" dirty="0" smtClean="0">
                <a:solidFill>
                  <a:schemeClr val="accent2"/>
                </a:solidFill>
              </a:rPr>
              <a:t/>
            </a:r>
            <a:br>
              <a:rPr lang="sk-SK" sz="5400" dirty="0" smtClean="0">
                <a:solidFill>
                  <a:schemeClr val="accent2"/>
                </a:solidFill>
              </a:rPr>
            </a:br>
            <a:r>
              <a:rPr lang="sk-SK" sz="5400" dirty="0" smtClean="0">
                <a:solidFill>
                  <a:schemeClr val="accent2"/>
                </a:solidFill>
              </a:rPr>
              <a:t>správneho výchovného pôsobenia</a:t>
            </a:r>
            <a:endParaRPr lang="sk-SK" sz="2000" dirty="0" smtClean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0" y="105273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1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Výchova by mala mať </a:t>
            </a:r>
            <a:br>
              <a:rPr lang="sk-SK" sz="4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4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prednosť pred vzdelávaním.</a:t>
            </a:r>
            <a:endParaRPr lang="sk-SK" sz="28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0702" y="620688"/>
            <a:ext cx="7543800" cy="982156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O hierarchii cieľov</a:t>
            </a:r>
            <a:br>
              <a:rPr lang="sk-SK" sz="3200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v práci učiteľa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600" y="2132856"/>
            <a:ext cx="4710113" cy="3024188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„Nedovoľte, aby vaša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túžba naučiť prehlušila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túžbu vychovať.“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Vít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Hejný</a:t>
            </a:r>
            <a:endParaRPr lang="sk-SK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0"/>
            <a:ext cx="3059832" cy="4450664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9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2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Keď nastavujeme pravidlá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(príkazy, zákazy),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vždy uvádzajme aj dôvody. 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9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638" y="260350"/>
            <a:ext cx="8742362" cy="904875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Keď rozumieme dôvodom príkazov a zákazov,</a:t>
            </a:r>
            <a:br>
              <a:rPr lang="sk-SK" sz="3200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skôr ich rešpektujeme.</a:t>
            </a:r>
            <a:endParaRPr lang="sk-SK" sz="3200" dirty="0">
              <a:solidFill>
                <a:schemeClr val="accent2"/>
              </a:solidFill>
            </a:endParaRPr>
          </a:p>
        </p:txBody>
      </p:sp>
      <p:pic>
        <p:nvPicPr>
          <p:cNvPr id="1030" name="Picture 6" descr="https://www.transport.sk/userfiles/alt_articles/praha_znizenie-hluku_nHOT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/>
          <a:stretch/>
        </p:blipFill>
        <p:spPr bwMode="auto">
          <a:xfrm>
            <a:off x="1408468" y="1267748"/>
            <a:ext cx="6480720" cy="501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3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každej situácii si najskôr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položme otázku: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prečo sa žiak tak správa?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(pedagogická diagnostika)</a:t>
            </a:r>
            <a:br>
              <a:rPr lang="sk-SK" sz="3600" b="1" dirty="0" smtClean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400" b="1" dirty="0" smtClean="0">
              <a:solidFill>
                <a:schemeClr val="accent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9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543800" cy="910148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Najčastejšie príčiny</a:t>
            </a:r>
            <a:br>
              <a:rPr lang="sk-SK" sz="3200" dirty="0" smtClean="0">
                <a:solidFill>
                  <a:schemeClr val="accent2"/>
                </a:solidFill>
              </a:rPr>
            </a:br>
            <a:r>
              <a:rPr lang="sk-SK" sz="3200" dirty="0" smtClean="0">
                <a:solidFill>
                  <a:schemeClr val="accent2"/>
                </a:solidFill>
              </a:rPr>
              <a:t>„nevhodného </a:t>
            </a:r>
            <a:r>
              <a:rPr lang="sk-SK" sz="3200" dirty="0" smtClean="0">
                <a:solidFill>
                  <a:schemeClr val="accent2"/>
                </a:solidFill>
              </a:rPr>
              <a:t>správania sa“ žiakov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205169"/>
            <a:ext cx="8243887" cy="4175125"/>
          </a:xfrm>
        </p:spPr>
        <p:txBody>
          <a:bodyPr anchor="t">
            <a:noAutofit/>
          </a:bodyPr>
          <a:lstStyle/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Nuda na 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hodinách (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  <a:hlinkClick r:id="rId3" action="ppaction://hlinksldjump"/>
              </a:rPr>
              <a:t>citát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sk-SK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Antagonizmus voči učiteľovi (zlé vzťahy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Neskúsenosť, nezrelosť, neinformovanosť </a:t>
            </a:r>
            <a:endParaRPr lang="sk-SK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Puberta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Snaha získať 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pozornosť učiteľa (dospelého)</a:t>
            </a: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Vlastné 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problémy</a:t>
            </a:r>
            <a:endParaRPr lang="sk-SK" sz="24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Problémy v rodine, nevhodná 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rodinná </a:t>
            </a:r>
            <a:r>
              <a:rPr lang="sk-SK" sz="2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výchova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7584" y="2165161"/>
            <a:ext cx="4930775" cy="4913313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„Deti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ktoré sú doma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milova-né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chodia do školy, aby sa učili. Tie, ktoré nie sú,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pri-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chádzajú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do školy, aby boli milované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.“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Nicholas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A.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Ferroni</a:t>
            </a:r>
            <a:endParaRPr lang="sk-SK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050" name="Picture 2" descr="Image result for nicholas a. ferron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8" t="10251" r="30062" b="16115"/>
          <a:stretch/>
        </p:blipFill>
        <p:spPr bwMode="auto">
          <a:xfrm>
            <a:off x="6156176" y="18192"/>
            <a:ext cx="2987824" cy="431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4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Konanie žiakov posudzujme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odosobnene, s profesionálnym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ľudským nadhľadom.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5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24003" cy="970450"/>
          </a:xfrm>
        </p:spPr>
        <p:txBody>
          <a:bodyPr anchor="t" anchorCtr="0"/>
          <a:lstStyle/>
          <a:p>
            <a:r>
              <a:rPr lang="sk-SK" sz="40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Výchova bez trestov ???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2060848"/>
            <a:ext cx="7524003" cy="424847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Výchovu bez trestov si mnohí predstavujú ako výchovu, v ktorej je dieťaťu všetko dovolené</a:t>
            </a:r>
            <a:b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 ktorej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jeho nevhodné konanie nemá žiadne následky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sk-SK" sz="2800" b="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 to mylná predstava.</a:t>
            </a:r>
            <a:b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Netrestať neznamená nereagovať.</a:t>
            </a:r>
            <a:endParaRPr lang="sk-SK" sz="1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0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5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i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Suaviter</a:t>
            </a:r>
            <a:r>
              <a:rPr lang="sk-SK" sz="36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</a:t>
            </a:r>
            <a:r>
              <a:rPr lang="sk-SK" sz="3600" b="1" i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modo</a:t>
            </a:r>
            <a:r>
              <a:rPr lang="sk-SK" sz="36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sk-SK" sz="3600" b="1" i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fortiter</a:t>
            </a:r>
            <a:r>
              <a:rPr lang="sk-SK" sz="3600" b="1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in re.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Miernejšie v prejavoch, pevnejšie vo veci.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61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6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Nikdy nekonajme v afekte.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(S výchovnou akciou môžeme počkať.)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543800" cy="720080"/>
          </a:xfrm>
        </p:spPr>
        <p:txBody>
          <a:bodyPr anchor="t" anchorCtr="0">
            <a:noAutofit/>
          </a:bodyPr>
          <a:lstStyle/>
          <a:p>
            <a:pPr algn="ctr"/>
            <a:r>
              <a:rPr lang="sk-SK" sz="3200" dirty="0" smtClean="0">
                <a:solidFill>
                  <a:schemeClr val="accent2"/>
                </a:solidFill>
              </a:rPr>
              <a:t>Nikdy </a:t>
            </a:r>
            <a:r>
              <a:rPr lang="sk-SK" sz="3200" dirty="0" smtClean="0">
                <a:solidFill>
                  <a:schemeClr val="accent2"/>
                </a:solidFill>
              </a:rPr>
              <a:t>neriešme </a:t>
            </a:r>
            <a:r>
              <a:rPr lang="sk-SK" sz="3200" dirty="0" smtClean="0">
                <a:solidFill>
                  <a:schemeClr val="accent2"/>
                </a:solidFill>
              </a:rPr>
              <a:t>situáciu v </a:t>
            </a:r>
            <a:r>
              <a:rPr lang="sk-SK" sz="3200" dirty="0" smtClean="0">
                <a:solidFill>
                  <a:schemeClr val="accent2"/>
                </a:solidFill>
              </a:rPr>
              <a:t>afekte</a:t>
            </a:r>
            <a:endParaRPr lang="sk-SK" sz="3200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11413" t="4640" r="11413" b="9680"/>
          <a:stretch/>
        </p:blipFill>
        <p:spPr>
          <a:xfrm>
            <a:off x="1805997" y="1927429"/>
            <a:ext cx="6019022" cy="4176464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744416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7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Chváľme citovo, emocionálne,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vytýkajme vecne, racionálne.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8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Kritizujme 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konkrétne správanie, nie osobu.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838140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Kritizujme </a:t>
            </a:r>
            <a:r>
              <a:rPr lang="sk-SK" sz="3200" dirty="0" smtClean="0">
                <a:solidFill>
                  <a:schemeClr val="accent2"/>
                </a:solidFill>
              </a:rPr>
              <a:t>konkrétne správanie, </a:t>
            </a:r>
            <a:r>
              <a:rPr lang="sk-SK" sz="3200" dirty="0" smtClean="0">
                <a:solidFill>
                  <a:schemeClr val="accent2"/>
                </a:solidFill>
              </a:rPr>
              <a:t>nie osobu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100238"/>
            <a:ext cx="7776864" cy="4247202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NESPRÁVNE: Ty si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ale sebec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SPRÁVNE: To, čo si urobil, bolo sebecké.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NESPRÁVNE: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Si neuveriteľne drzá!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SPRÁVNE: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Možno si si to neuvedomila, ale to, čo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si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povedala, mi pripadalo drzé.</a:t>
            </a:r>
            <a:endParaRPr lang="sk-SK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NESPRÁVNE: Ty vážne nemáš bunky na matematiku!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SPRÁVNE: Tento typ úloh ti </a:t>
            </a:r>
            <a:r>
              <a:rPr lang="sk-SK" sz="28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ešte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nejde. Musíš sa im viac venovať. Čo presne ti robí problém?</a:t>
            </a:r>
            <a:endParaRPr lang="sk-SK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endParaRPr lang="sk-SK" sz="2800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0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3744416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9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Nezosmiešňujme, neponižujme,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neurážajme dôstojnosť,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nevzbudzujme hnev a zlosť.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838140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Spoveď žiaka s </a:t>
            </a:r>
            <a:r>
              <a:rPr lang="sk-SK" sz="3200" dirty="0" err="1" smtClean="0">
                <a:solidFill>
                  <a:schemeClr val="accent2"/>
                </a:solidFill>
              </a:rPr>
              <a:t>Aspergerovým</a:t>
            </a:r>
            <a:r>
              <a:rPr lang="sk-SK" sz="3200" dirty="0" smtClean="0">
                <a:solidFill>
                  <a:schemeClr val="accent2"/>
                </a:solidFill>
              </a:rPr>
              <a:t> syndrómom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1948582"/>
            <a:ext cx="7488832" cy="4895850"/>
          </a:xfrm>
        </p:spPr>
        <p:txBody>
          <a:bodyPr anchor="t">
            <a:noAutofit/>
          </a:bodyPr>
          <a:lstStyle/>
          <a:p>
            <a:pPr marL="0" indent="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None/>
            </a:pP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Mal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som ťažké 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detstvo, nezapadal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som medzi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rovesníkov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. Pochopenie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som nenašiel 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ani u učiteliek. Nepáčilo sa im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moje správanie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nemotornosť a 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pomalosť </a:t>
            </a:r>
            <a:r>
              <a:rPr lang="sk-SK" sz="32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pri niektorých </a:t>
            </a:r>
            <a:r>
              <a:rPr lang="sk-SK" sz="3200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úlo-hách</a:t>
            </a:r>
            <a:r>
              <a:rPr lang="sk-SK" sz="32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strednej škole ma jedna učiteľka tak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kritizovala a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ponižovala, že som si vždy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podve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-dome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až do krvi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škriabal uši.“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55576" y="2276872"/>
            <a:ext cx="5040313" cy="2663825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„Dieťa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musíme vychovávať vždy v spolupráci s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ním,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nikdy 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nie proti 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nemu.“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Ivan</a:t>
            </a:r>
            <a:r>
              <a:rPr lang="sk-SK" sz="32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Štúr </a:t>
            </a:r>
          </a:p>
        </p:txBody>
      </p:sp>
      <p:pic>
        <p:nvPicPr>
          <p:cNvPr id="1026" name="Picture 2" descr="Image result for ivan Å¡tÃº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902" y="0"/>
            <a:ext cx="3132994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3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3672408"/>
          </a:xfrm>
        </p:spPr>
        <p:txBody>
          <a:bodyPr anchor="t" anchorCtr="0"/>
          <a:lstStyle/>
          <a:p>
            <a:pPr algn="ctr"/>
            <a:r>
              <a:rPr lang="sk-SK" sz="4000" b="1" dirty="0" smtClean="0">
                <a:solidFill>
                  <a:schemeClr val="accent2"/>
                </a:solidFill>
              </a:rPr>
              <a:t>10</a:t>
            </a: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4000" dirty="0" smtClean="0">
                <a:solidFill>
                  <a:schemeClr val="tx1"/>
                </a:solidFill>
              </a:rPr>
              <a:t/>
            </a:r>
            <a:br>
              <a:rPr lang="sk-SK" sz="4000" dirty="0" smtClean="0">
                <a:solidFill>
                  <a:schemeClr val="tx1"/>
                </a:solidFill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Cieľom každej výchovnej akcie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má byť „vnútorný prerod“ žiaka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alebo aspoň krôčik na ceste</a:t>
            </a:r>
            <a:b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 </a:t>
            </a:r>
            <a:r>
              <a:rPr lang="sk-SK" sz="3600" b="1" dirty="0" err="1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interiorizácii</a:t>
            </a:r>
            <a:r>
              <a:rPr lang="sk-SK" sz="36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nového postoja.</a:t>
            </a:r>
            <a:endParaRPr lang="sk-SK" sz="24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2736304"/>
          </a:xfrm>
        </p:spPr>
        <p:txBody>
          <a:bodyPr anchor="t" anchorCtr="0">
            <a:normAutofit/>
          </a:bodyPr>
          <a:lstStyle/>
          <a:p>
            <a:pPr algn="ctr"/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čom je problém</a:t>
            </a:r>
            <a:b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sk-SK" sz="54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trestami?</a:t>
            </a:r>
            <a:endParaRPr lang="sk-SK" sz="5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838140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Postup, ktorým môžeme nahradiť tresty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00200" y="1962150"/>
            <a:ext cx="7543800" cy="4895850"/>
          </a:xfrm>
        </p:spPr>
        <p:txBody>
          <a:bodyPr anchor="t">
            <a:noAutofit/>
          </a:bodyPr>
          <a:lstStyle/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Skonštatovať, že správanie žiaka nepovažujeme</a:t>
            </a:r>
            <a:b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za vhodné / správne / akceptovateľné.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Objasniť dôvody (príp. následky jeho činov).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Opísať svoje emócie.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Presunúť problém na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žiaka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– je </a:t>
            </a:r>
            <a:r>
              <a:rPr lang="sk-SK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nutná jeho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spolu-účasť na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riešení: </a:t>
            </a: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 čo s tým? Ako napravíš to,</a:t>
            </a:r>
            <a:b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čo sa stalo? </a:t>
            </a: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(Dôraz na prirodzené dôsledky).</a:t>
            </a:r>
          </a:p>
          <a:p>
            <a:pPr marL="360000" indent="-360000" defTabSz="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SzPct val="150000"/>
              <a:buFont typeface="Wingdings" panose="05000000000000000000" pitchFamily="2" charset="2"/>
              <a:buChar char="§"/>
            </a:pPr>
            <a:r>
              <a:rPr lang="sk-SK" sz="28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Ponúknuť pomoc, dať na výber rôzne alternatívy.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pic>
        <p:nvPicPr>
          <p:cNvPr id="1026" name="Picture 2" descr="Image result for respektovat a bÃ½t respektovÃ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286" y="315640"/>
            <a:ext cx="388036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8741161" cy="648072"/>
          </a:xfrm>
        </p:spPr>
        <p:txBody>
          <a:bodyPr anchor="t" anchorCtr="0">
            <a:noAutofit/>
          </a:bodyPr>
          <a:lstStyle/>
          <a:p>
            <a:r>
              <a:rPr lang="sk-SK" sz="3200" dirty="0" smtClean="0">
                <a:solidFill>
                  <a:schemeClr val="accent2"/>
                </a:solidFill>
              </a:rPr>
              <a:t>Výborná kniha</a:t>
            </a:r>
            <a:endParaRPr lang="sk-SK" sz="3200" dirty="0">
              <a:solidFill>
                <a:schemeClr val="accent2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060848"/>
            <a:ext cx="7526337" cy="2359348"/>
          </a:xfrm>
        </p:spPr>
        <p:txBody>
          <a:bodyPr anchor="t" anchorCtr="0"/>
          <a:lstStyle/>
          <a:p>
            <a:pPr algn="ctr"/>
            <a:r>
              <a:rPr lang="sk-SK" sz="4400" dirty="0" smtClean="0">
                <a:solidFill>
                  <a:schemeClr val="tx1"/>
                </a:solidFill>
              </a:rPr>
              <a:t>Ďakujem za pozornosť</a:t>
            </a:r>
            <a:endParaRPr lang="sk-SK" sz="3200" dirty="0" smtClean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3648" y="3933056"/>
            <a:ext cx="6696744" cy="97174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sk-SK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0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2276872"/>
            <a:ext cx="5184775" cy="3959225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„Ako sa do triedy nudí,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tak sa z triedy vyrušuje.“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Vladimír Burjan</a:t>
            </a:r>
            <a:endParaRPr lang="sk-SK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0"/>
            <a:ext cx="2771800" cy="3645024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837648"/>
            <a:ext cx="5597406" cy="5085184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i="1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i="1" dirty="0" smtClean="0"/>
              <a:t>„Dobre potrestať môže</a:t>
            </a:r>
            <a:br>
              <a:rPr lang="sk-SK" sz="3600" i="1" dirty="0" smtClean="0"/>
            </a:br>
            <a:r>
              <a:rPr lang="sk-SK" sz="3600" i="1" dirty="0" smtClean="0"/>
              <a:t>iba ten, kto má rád.“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600" i="1" dirty="0" smtClean="0"/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600" i="1" dirty="0" err="1" smtClean="0"/>
              <a:t>Zdeněk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Matějček</a:t>
            </a:r>
            <a:endParaRPr lang="sk-SK" sz="3200" i="1" dirty="0"/>
          </a:p>
        </p:txBody>
      </p:sp>
      <p:pic>
        <p:nvPicPr>
          <p:cNvPr id="1026" name="Picture 2" descr="Image result for ZdenÄk MatÄjÄ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47081"/>
          <a:stretch/>
        </p:blipFill>
        <p:spPr bwMode="auto">
          <a:xfrm flipH="1">
            <a:off x="5951003" y="0"/>
            <a:ext cx="319299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571" y="764704"/>
            <a:ext cx="7524003" cy="970450"/>
          </a:xfrm>
        </p:spPr>
        <p:txBody>
          <a:bodyPr anchor="t" anchorCtr="0"/>
          <a:lstStyle/>
          <a:p>
            <a:r>
              <a:rPr lang="sk-SK" sz="40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Bežný názor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3571" y="2348880"/>
            <a:ext cx="7524003" cy="14401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Cieľom výchovného </a:t>
            </a:r>
            <a:r>
              <a:rPr lang="sk-SK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zákroku je, aby </a:t>
            </a:r>
            <a:r>
              <a:rPr lang="sk-SK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žiak </a:t>
            </a:r>
            <a:r>
              <a:rPr lang="sk-SK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prestal</a:t>
            </a:r>
            <a:br>
              <a:rPr lang="sk-SK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 </a:t>
            </a:r>
            <a:r>
              <a:rPr lang="sk-SK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nevhodným konaním.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24003" cy="970450"/>
          </a:xfrm>
        </p:spPr>
        <p:txBody>
          <a:bodyPr anchor="t" anchorCtr="0"/>
          <a:lstStyle/>
          <a:p>
            <a:r>
              <a:rPr lang="sk-SK" sz="40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Pedagogicky správny postoj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55576" y="1988840"/>
            <a:ext cx="7560840" cy="44644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Cieľom výchovného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zákroku nie je len to, aby 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žiak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prestal s 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nevhodným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konaním, ale aby s 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ním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prestal </a:t>
            </a:r>
            <a:r>
              <a:rPr lang="sk-SK" sz="2800" b="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zo </a:t>
            </a:r>
            <a:r>
              <a:rPr lang="sk-SK" sz="2800" b="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správnych dôvodov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sk-SK" sz="2800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sk-SK" sz="2800" b="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(Pretože pochopil, prečo je isté konanie nevhodné.) </a:t>
            </a:r>
            <a:endParaRPr lang="sk-SK" sz="1800" b="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24003" cy="970450"/>
          </a:xfrm>
        </p:spPr>
        <p:txBody>
          <a:bodyPr anchor="t" anchorCtr="0"/>
          <a:lstStyle/>
          <a:p>
            <a:r>
              <a:rPr lang="sk-SK" sz="40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Problém s trestami</a:t>
            </a:r>
            <a:endParaRPr lang="sk-SK" sz="2800" dirty="0" smtClean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99592" y="2060848"/>
            <a:ext cx="7776864" cy="446449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Tresty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väčšinou </a:t>
            </a:r>
            <a:r>
              <a:rPr lang="sk-SK" sz="2800" b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vedú k 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tomu, že žiak prestane</a:t>
            </a:r>
            <a:b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 nevhodným konaním, ale skoro vždy z </a:t>
            </a:r>
            <a:r>
              <a:rPr lang="sk-SK" sz="2800" b="0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nesprávnych dôvodov</a:t>
            </a: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  <a:b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sk-SK" sz="2800" b="0" u="sng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sk-SK" sz="2800" b="0" i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Pretože sa bojí trestu.)</a:t>
            </a:r>
            <a:endParaRPr lang="sk-SK" sz="1800" b="0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02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5536" y="476672"/>
            <a:ext cx="5807075" cy="5084763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„Dieťa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ktorého život je plný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vyhrážok</a:t>
            </a:r>
            <a:b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 strachu z trestu, je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uzavreté v ranom detstve. Neexistuje spôsob, ako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by </a:t>
            </a: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moh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lo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vyrásť a naučiť sa prevziať </a:t>
            </a: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zodpoved-nosť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za svoj život a za svoje činy. A čo je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najdôležitejšie: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nemali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by sme </a:t>
            </a: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predpo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b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kladať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že podriadenie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sa hrozbám našej nadriadenej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moci, je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prospešné pre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cha-</a:t>
            </a:r>
            <a:r>
              <a:rPr lang="sk-SK" sz="28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rakter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dieťaťa. Nie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je to 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prospešné </a:t>
            </a:r>
            <a:r>
              <a:rPr lang="sk-SK" sz="2800" b="1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pre nikoho</a:t>
            </a: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.“</a:t>
            </a:r>
            <a:endParaRPr lang="sk-SK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8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John </a:t>
            </a:r>
            <a:r>
              <a:rPr lang="sk-SK" sz="2800" b="1" i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Holt</a:t>
            </a:r>
            <a:endParaRPr lang="sk-SK" sz="28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&quot;john holt&quot;educ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18" y="0"/>
            <a:ext cx="26844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2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78" y="2362498"/>
            <a:ext cx="5051425" cy="4221162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„Tresty zastavujú,</a:t>
            </a:r>
            <a:b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ale nebudujú.“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k-SK" sz="3200" b="1" i="1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Zdeněk</a:t>
            </a:r>
            <a:r>
              <a:rPr lang="sk-SK" sz="3200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sk-SK" sz="3200" b="1" i="1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Matějček</a:t>
            </a:r>
            <a:endParaRPr lang="sk-SK" sz="3200" b="1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26" name="Picture 2" descr="Image result for ZdenÄk MatÄjÄe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0" r="47081"/>
          <a:stretch/>
        </p:blipFill>
        <p:spPr bwMode="auto">
          <a:xfrm flipH="1">
            <a:off x="5951003" y="0"/>
            <a:ext cx="3192997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53656" y="6381328"/>
            <a:ext cx="8990344" cy="4046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Cesty k dobrej škole 2019									Vladimír Burjan</a:t>
            </a:r>
            <a:endParaRPr lang="sk-SK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5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9999"/>
      </a:accent1>
      <a:accent2>
        <a:srgbClr val="009999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70C0"/>
      </a:hlink>
      <a:folHlink>
        <a:srgbClr val="002060"/>
      </a:folHlink>
    </a:clrScheme>
    <a:fontScheme name="Custom 2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3205</TotalTime>
  <Words>634</Words>
  <Application>Microsoft Office PowerPoint</Application>
  <PresentationFormat>On-screen Show (4:3)</PresentationFormat>
  <Paragraphs>198</Paragraphs>
  <Slides>44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Trebuchet MS</vt:lpstr>
      <vt:lpstr>Wingdings</vt:lpstr>
      <vt:lpstr>Wingdings 2</vt:lpstr>
      <vt:lpstr>Retrospect</vt:lpstr>
      <vt:lpstr>Netrestajte, vychovávajte!</vt:lpstr>
      <vt:lpstr>Krajná pozícia</vt:lpstr>
      <vt:lpstr>Výchova bez trestov ???</vt:lpstr>
      <vt:lpstr>V čom je problém s trestami?</vt:lpstr>
      <vt:lpstr>Bežný názor</vt:lpstr>
      <vt:lpstr>Pedagogicky správny postoj</vt:lpstr>
      <vt:lpstr>Problém s trestami</vt:lpstr>
      <vt:lpstr>PowerPoint Presentation</vt:lpstr>
      <vt:lpstr>PowerPoint Presentation</vt:lpstr>
      <vt:lpstr>Tresty fungujú na princípe „odstrašenia“</vt:lpstr>
      <vt:lpstr>Čo si žiak odnáša z takejto „výchovnej“ akcie?</vt:lpstr>
      <vt:lpstr>Niekoľko pravidiel pre tých, ktorí napriek všetkému chcú trestať </vt:lpstr>
      <vt:lpstr>1  Pravidlá správania a sankcie za ich porušenie musia byť nastavené vopred. Musia byť všeobecne známe a jasné.</vt:lpstr>
      <vt:lpstr>2  Pravidlá správania a sankcie za ich porušenie by mali byť jednotné v rámci celej školy a záväzné pre všetkých učiteľov.</vt:lpstr>
      <vt:lpstr>3  Nikdy netrestáme prácou, štúdiom, domácimi úlohami či pobytom v škole.</vt:lpstr>
      <vt:lpstr>4  Prirodzené dôsledky nevhodného správania žiaka sú väčšinou dostatočným (a výchovne správnym!) trestom.</vt:lpstr>
      <vt:lpstr>Prirodzený „trest“ (prirodzené dôsledky)</vt:lpstr>
      <vt:lpstr>Umelý trest</vt:lpstr>
      <vt:lpstr>Nezmyselné tresty</vt:lpstr>
      <vt:lpstr>Hlavné negatíva trestov</vt:lpstr>
      <vt:lpstr>Desať princípov správneho výchovného pôsobenia</vt:lpstr>
      <vt:lpstr>1  Výchova by mala mať  prednosť pred vzdelávaním.</vt:lpstr>
      <vt:lpstr>O hierarchii cieľov v práci učiteľa</vt:lpstr>
      <vt:lpstr>2  Keď nastavujeme pravidlá (príkazy, zákazy), vždy uvádzajme aj dôvody. </vt:lpstr>
      <vt:lpstr>Keď rozumieme dôvodom príkazov a zákazov, skôr ich rešpektujeme.</vt:lpstr>
      <vt:lpstr>3  V každej situácii si najskôr položme otázku: prečo sa žiak tak správa? (pedagogická diagnostika) </vt:lpstr>
      <vt:lpstr>Najčastejšie príčiny „nevhodného správania sa“ žiakov</vt:lpstr>
      <vt:lpstr>PowerPoint Presentation</vt:lpstr>
      <vt:lpstr>4  Konanie žiakov posudzujme odosobnene, s profesionálnym a ľudským nadhľadom.</vt:lpstr>
      <vt:lpstr>5  Suaviter in modo, fortiter in re. Miernejšie v prejavoch, pevnejšie vo veci.</vt:lpstr>
      <vt:lpstr>6  Nikdy nekonajme v afekte. (S výchovnou akciou môžeme počkať.)</vt:lpstr>
      <vt:lpstr>Nikdy neriešme situáciu v afekte</vt:lpstr>
      <vt:lpstr>7  Chváľme citovo, emocionálne, vytýkajme vecne, racionálne.</vt:lpstr>
      <vt:lpstr>8  Kritizujme konkrétne správanie, nie osobu.</vt:lpstr>
      <vt:lpstr>Kritizujme konkrétne správanie, nie osobu</vt:lpstr>
      <vt:lpstr>9  Nezosmiešňujme, neponižujme, neurážajme dôstojnosť, nevzbudzujme hnev a zlosť.</vt:lpstr>
      <vt:lpstr>Spoveď žiaka s Aspergerovým syndrómom</vt:lpstr>
      <vt:lpstr>PowerPoint Presentation</vt:lpstr>
      <vt:lpstr>10  Cieľom každej výchovnej akcie má byť „vnútorný prerod“ žiaka alebo aspoň krôčik na ceste k interiorizácii nového postoja.</vt:lpstr>
      <vt:lpstr>Postup, ktorým môžeme nahradiť tresty</vt:lpstr>
      <vt:lpstr>Výborná kniha</vt:lpstr>
      <vt:lpstr>Ďakujem za pozornosť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Bubus</dc:creator>
  <cp:lastModifiedBy>Vladimír Burjan</cp:lastModifiedBy>
  <cp:revision>1727</cp:revision>
  <cp:lastPrinted>2019-03-30T10:36:03Z</cp:lastPrinted>
  <dcterms:created xsi:type="dcterms:W3CDTF">2013-11-24T11:25:44Z</dcterms:created>
  <dcterms:modified xsi:type="dcterms:W3CDTF">2019-05-22T06:40:39Z</dcterms:modified>
</cp:coreProperties>
</file>